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diagrams/layout7.xml" ContentType="application/vnd.openxmlformats-officedocument.drawingml.diagramLayout+xml"/>
  <Override PartName="/ppt/diagrams/data8.xml" ContentType="application/vnd.openxmlformats-officedocument.drawingml.diagramData+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commentAuthors.xml" ContentType="application/vnd.openxmlformats-officedocument.presentationml.commentAuthors+xml"/>
  <Override PartName="/ppt/diagrams/layout3.xml" ContentType="application/vnd.openxmlformats-officedocument.drawingml.diagramLayout+xml"/>
  <Override PartName="/ppt/diagrams/data4.xml" ContentType="application/vnd.openxmlformats-officedocument.drawingml.diagramData+xml"/>
  <Override PartName="/ppt/diagrams/colors8.xml" ContentType="application/vnd.openxmlformats-officedocument.drawingml.diagramColors+xml"/>
  <Override PartName="/ppt/diagrams/layout1.xml" ContentType="application/vnd.openxmlformats-officedocument.drawingml.diagramLayout+xml"/>
  <Override PartName="/ppt/diagrams/data2.xml" ContentType="application/vnd.openxmlformats-officedocument.drawingml.diagramData+xml"/>
  <Override PartName="/ppt/diagrams/colors6.xml" ContentType="application/vnd.openxmlformats-officedocument.drawingml.diagramColor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Default Extension="png" ContentType="image/png"/>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diagrams/layout2.xml" ContentType="application/vnd.openxmlformats-officedocument.drawingml.diagramLayout+xml"/>
  <Default Extension="tiff" ContentType="image/tiff"/>
  <Override PartName="/ppt/diagrams/data5.xml" ContentType="application/vnd.openxmlformats-officedocument.drawingml.diagramData+xml"/>
  <Override PartName="/ppt/diagrams/colors7.xml" ContentType="application/vnd.openxmlformats-officedocument.drawingml.diagramColors+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54"/>
  </p:notesMasterIdLst>
  <p:handoutMasterIdLst>
    <p:handoutMasterId r:id="rId55"/>
  </p:handoutMasterIdLst>
  <p:sldIdLst>
    <p:sldId id="356" r:id="rId2"/>
    <p:sldId id="357" r:id="rId3"/>
    <p:sldId id="574" r:id="rId4"/>
    <p:sldId id="575" r:id="rId5"/>
    <p:sldId id="576" r:id="rId6"/>
    <p:sldId id="577" r:id="rId7"/>
    <p:sldId id="578" r:id="rId8"/>
    <p:sldId id="579" r:id="rId9"/>
    <p:sldId id="580" r:id="rId10"/>
    <p:sldId id="581" r:id="rId11"/>
    <p:sldId id="582" r:id="rId12"/>
    <p:sldId id="583" r:id="rId13"/>
    <p:sldId id="584" r:id="rId14"/>
    <p:sldId id="585" r:id="rId15"/>
    <p:sldId id="586" r:id="rId16"/>
    <p:sldId id="587" r:id="rId17"/>
    <p:sldId id="588" r:id="rId18"/>
    <p:sldId id="589" r:id="rId19"/>
    <p:sldId id="590" r:id="rId20"/>
    <p:sldId id="591" r:id="rId21"/>
    <p:sldId id="592" r:id="rId22"/>
    <p:sldId id="593" r:id="rId23"/>
    <p:sldId id="594" r:id="rId24"/>
    <p:sldId id="595" r:id="rId25"/>
    <p:sldId id="596" r:id="rId26"/>
    <p:sldId id="597" r:id="rId27"/>
    <p:sldId id="598" r:id="rId28"/>
    <p:sldId id="599" r:id="rId29"/>
    <p:sldId id="600" r:id="rId30"/>
    <p:sldId id="601" r:id="rId31"/>
    <p:sldId id="602" r:id="rId32"/>
    <p:sldId id="603" r:id="rId33"/>
    <p:sldId id="604" r:id="rId34"/>
    <p:sldId id="605" r:id="rId35"/>
    <p:sldId id="606" r:id="rId36"/>
    <p:sldId id="607" r:id="rId37"/>
    <p:sldId id="608" r:id="rId38"/>
    <p:sldId id="609" r:id="rId39"/>
    <p:sldId id="610" r:id="rId40"/>
    <p:sldId id="611" r:id="rId41"/>
    <p:sldId id="612" r:id="rId42"/>
    <p:sldId id="613" r:id="rId43"/>
    <p:sldId id="614" r:id="rId44"/>
    <p:sldId id="615" r:id="rId45"/>
    <p:sldId id="616" r:id="rId46"/>
    <p:sldId id="617" r:id="rId47"/>
    <p:sldId id="618" r:id="rId48"/>
    <p:sldId id="619" r:id="rId49"/>
    <p:sldId id="620" r:id="rId50"/>
    <p:sldId id="621" r:id="rId51"/>
    <p:sldId id="622" r:id="rId52"/>
    <p:sldId id="430" r:id="rId53"/>
  </p:sldIdLst>
  <p:sldSz cx="9144000" cy="6858000" type="screen4x3"/>
  <p:notesSz cx="6858000" cy="9144000"/>
  <p:custDataLst>
    <p:tags r:id="rId56"/>
  </p:custDataLst>
  <p:defaultTex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tech" initials="A" lastIdx="45" clrIdx="0"/>
  <p:cmAuthor id="1" name="n.bami" initials="n"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E4C"/>
    <a:srgbClr val="007E39"/>
    <a:srgbClr val="F61828"/>
    <a:srgbClr val="FFFF99"/>
    <a:srgbClr val="0036A2"/>
    <a:srgbClr val="4411D5"/>
    <a:srgbClr val="C0007B"/>
    <a:srgbClr val="AC1418"/>
    <a:srgbClr val="FFCC00"/>
    <a:srgbClr val="6B883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707" autoAdjust="0"/>
    <p:restoredTop sz="96448" autoAdjust="0"/>
  </p:normalViewPr>
  <p:slideViewPr>
    <p:cSldViewPr>
      <p:cViewPr>
        <p:scale>
          <a:sx n="70" d="100"/>
          <a:sy n="70" d="100"/>
        </p:scale>
        <p:origin x="60" y="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398"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018682-F920-4DE4-848B-9A1180AFE0E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D2972BB-86F5-43ED-95EB-0E6235EE415E}">
      <dgm:prSet phldrT="[Text]" custT="1"/>
      <dgm:spPr>
        <a:solidFill>
          <a:schemeClr val="accent4">
            <a:lumMod val="75000"/>
          </a:schemeClr>
        </a:solidFill>
      </dgm:spPr>
      <dgm:t>
        <a:bodyPr/>
        <a:lstStyle/>
        <a:p>
          <a:r>
            <a:rPr lang="en-US" sz="1400" b="1" dirty="0" smtClean="0"/>
            <a:t>Local variables</a:t>
          </a:r>
          <a:endParaRPr lang="en-US" sz="1400" b="1" dirty="0"/>
        </a:p>
      </dgm:t>
    </dgm:pt>
    <dgm:pt modelId="{D39F6C01-923D-4B2C-9441-495951EBA3D8}" type="parTrans" cxnId="{11220FF1-A552-439F-A177-966DDF5D71E3}">
      <dgm:prSet/>
      <dgm:spPr/>
      <dgm:t>
        <a:bodyPr/>
        <a:lstStyle/>
        <a:p>
          <a:endParaRPr lang="en-US"/>
        </a:p>
      </dgm:t>
    </dgm:pt>
    <dgm:pt modelId="{53A88CDB-A6B1-40B6-978D-1514548A3D8B}" type="sibTrans" cxnId="{11220FF1-A552-439F-A177-966DDF5D71E3}">
      <dgm:prSet/>
      <dgm:spPr/>
      <dgm:t>
        <a:bodyPr/>
        <a:lstStyle/>
        <a:p>
          <a:endParaRPr lang="en-US"/>
        </a:p>
      </dgm:t>
    </dgm:pt>
    <dgm:pt modelId="{0BE71C6B-AB23-42F8-8530-ACCE65770C59}">
      <dgm:prSet custT="1"/>
      <dgm:spPr>
        <a:solidFill>
          <a:schemeClr val="accent3">
            <a:lumMod val="40000"/>
            <a:lumOff val="60000"/>
            <a:alpha val="90000"/>
          </a:schemeClr>
        </a:solidFill>
      </dgm:spPr>
      <dgm:t>
        <a:bodyPr rIns="594360"/>
        <a:lstStyle/>
        <a:p>
          <a:r>
            <a:rPr lang="en-US" sz="1200" dirty="0" smtClean="0"/>
            <a:t>This variable is created with the CFSET tag or CFPARAM tag within a ColdFusion page.</a:t>
          </a:r>
          <a:endParaRPr lang="en-US" sz="1200" dirty="0"/>
        </a:p>
      </dgm:t>
    </dgm:pt>
    <dgm:pt modelId="{308B6FAC-DF33-46CE-8CE5-F1646D84FDB5}" type="parTrans" cxnId="{27D4389D-BD9E-4B9B-9A00-F2098BBADE34}">
      <dgm:prSet/>
      <dgm:spPr/>
      <dgm:t>
        <a:bodyPr/>
        <a:lstStyle/>
        <a:p>
          <a:endParaRPr lang="en-US"/>
        </a:p>
      </dgm:t>
    </dgm:pt>
    <dgm:pt modelId="{9223DA28-1101-4C6A-AC42-5D5C9AF21025}" type="sibTrans" cxnId="{27D4389D-BD9E-4B9B-9A00-F2098BBADE34}">
      <dgm:prSet/>
      <dgm:spPr/>
      <dgm:t>
        <a:bodyPr/>
        <a:lstStyle/>
        <a:p>
          <a:endParaRPr lang="en-US"/>
        </a:p>
      </dgm:t>
    </dgm:pt>
    <dgm:pt modelId="{E78D2F9B-A2F9-4F46-B4BA-303592BBD943}">
      <dgm:prSet phldrT="[Text]" custT="1"/>
      <dgm:spPr>
        <a:solidFill>
          <a:schemeClr val="accent4">
            <a:lumMod val="75000"/>
          </a:schemeClr>
        </a:solidFill>
      </dgm:spPr>
      <dgm:t>
        <a:bodyPr/>
        <a:lstStyle/>
        <a:p>
          <a:r>
            <a:rPr lang="en-US" sz="1400" b="1" dirty="0" smtClean="0"/>
            <a:t>Client variables</a:t>
          </a:r>
          <a:endParaRPr lang="en-US" sz="1400" b="1" dirty="0"/>
        </a:p>
      </dgm:t>
    </dgm:pt>
    <dgm:pt modelId="{45869E47-1BF0-4EF2-96EC-175A26B99201}" type="parTrans" cxnId="{50950AD4-7138-4475-BC92-A03F6BE82EAE}">
      <dgm:prSet/>
      <dgm:spPr/>
      <dgm:t>
        <a:bodyPr/>
        <a:lstStyle/>
        <a:p>
          <a:endParaRPr lang="en-US"/>
        </a:p>
      </dgm:t>
    </dgm:pt>
    <dgm:pt modelId="{BD4901A9-4372-4AF1-8C7A-84CFB47CEEDE}" type="sibTrans" cxnId="{50950AD4-7138-4475-BC92-A03F6BE82EAE}">
      <dgm:prSet/>
      <dgm:spPr/>
      <dgm:t>
        <a:bodyPr/>
        <a:lstStyle/>
        <a:p>
          <a:endParaRPr lang="en-US"/>
        </a:p>
      </dgm:t>
    </dgm:pt>
    <dgm:pt modelId="{05681F84-B782-4778-A47F-95E98E8F0936}">
      <dgm:prSet custT="1"/>
      <dgm:spPr>
        <a:solidFill>
          <a:schemeClr val="accent3">
            <a:lumMod val="40000"/>
            <a:lumOff val="60000"/>
            <a:alpha val="90000"/>
          </a:schemeClr>
        </a:solidFill>
      </dgm:spPr>
      <dgm:t>
        <a:bodyPr rIns="594360"/>
        <a:lstStyle/>
        <a:p>
          <a:r>
            <a:rPr lang="en-US" sz="1200" dirty="0" smtClean="0"/>
            <a:t>This variable associates data with a specific client. </a:t>
          </a:r>
          <a:endParaRPr lang="en-US" sz="1200" dirty="0"/>
        </a:p>
      </dgm:t>
    </dgm:pt>
    <dgm:pt modelId="{94602FF8-8E8F-4206-86B0-8352F4A5697E}" type="parTrans" cxnId="{043DF2DA-9F92-4B51-A9D1-9352771068E1}">
      <dgm:prSet/>
      <dgm:spPr/>
      <dgm:t>
        <a:bodyPr/>
        <a:lstStyle/>
        <a:p>
          <a:endParaRPr lang="en-US"/>
        </a:p>
      </dgm:t>
    </dgm:pt>
    <dgm:pt modelId="{EBAC166F-BABC-43F1-8238-53B6458D9E37}" type="sibTrans" cxnId="{043DF2DA-9F92-4B51-A9D1-9352771068E1}">
      <dgm:prSet/>
      <dgm:spPr/>
      <dgm:t>
        <a:bodyPr/>
        <a:lstStyle/>
        <a:p>
          <a:endParaRPr lang="en-US"/>
        </a:p>
      </dgm:t>
    </dgm:pt>
    <dgm:pt modelId="{101235F9-FF00-449D-97C9-59D542E70142}">
      <dgm:prSet phldrT="[Text]" custT="1"/>
      <dgm:spPr>
        <a:solidFill>
          <a:schemeClr val="accent4">
            <a:lumMod val="75000"/>
          </a:schemeClr>
        </a:solidFill>
      </dgm:spPr>
      <dgm:t>
        <a:bodyPr/>
        <a:lstStyle/>
        <a:p>
          <a:r>
            <a:rPr lang="en-US" sz="1400" b="1" dirty="0" smtClean="0"/>
            <a:t>Cookie variables</a:t>
          </a:r>
          <a:endParaRPr lang="en-US" sz="1400" b="1" dirty="0"/>
        </a:p>
      </dgm:t>
    </dgm:pt>
    <dgm:pt modelId="{1D77122B-E1D1-409C-ABCF-C68449503553}" type="parTrans" cxnId="{AFDB311B-1846-4BF0-8FF7-6C3E7111B511}">
      <dgm:prSet/>
      <dgm:spPr/>
      <dgm:t>
        <a:bodyPr/>
        <a:lstStyle/>
        <a:p>
          <a:endParaRPr lang="en-US"/>
        </a:p>
      </dgm:t>
    </dgm:pt>
    <dgm:pt modelId="{74B5A358-14EA-4C0C-8B47-CD096DB6B125}" type="sibTrans" cxnId="{AFDB311B-1846-4BF0-8FF7-6C3E7111B511}">
      <dgm:prSet/>
      <dgm:spPr/>
      <dgm:t>
        <a:bodyPr/>
        <a:lstStyle/>
        <a:p>
          <a:endParaRPr lang="en-US"/>
        </a:p>
      </dgm:t>
    </dgm:pt>
    <dgm:pt modelId="{8D35BFD3-EC3A-4954-812C-DB8A7C46B8F7}">
      <dgm:prSet custT="1"/>
      <dgm:spPr>
        <a:solidFill>
          <a:schemeClr val="accent3">
            <a:lumMod val="40000"/>
            <a:lumOff val="60000"/>
            <a:alpha val="90000"/>
          </a:schemeClr>
        </a:solidFill>
      </dgm:spPr>
      <dgm:t>
        <a:bodyPr rIns="594360"/>
        <a:lstStyle/>
        <a:p>
          <a:r>
            <a:rPr lang="en-US" sz="1200" dirty="0" smtClean="0"/>
            <a:t>This variable accesses cookies passed to the server by the browser.</a:t>
          </a:r>
          <a:endParaRPr lang="en-US" sz="1200" dirty="0"/>
        </a:p>
      </dgm:t>
    </dgm:pt>
    <dgm:pt modelId="{A60918A0-3936-4716-977E-6065D4C1AE37}" type="parTrans" cxnId="{63EF7A13-9C47-4007-82F7-496B480A6064}">
      <dgm:prSet/>
      <dgm:spPr/>
      <dgm:t>
        <a:bodyPr/>
        <a:lstStyle/>
        <a:p>
          <a:endParaRPr lang="en-US"/>
        </a:p>
      </dgm:t>
    </dgm:pt>
    <dgm:pt modelId="{0CA630B0-785B-4882-8E21-3007B8928702}" type="sibTrans" cxnId="{63EF7A13-9C47-4007-82F7-496B480A6064}">
      <dgm:prSet/>
      <dgm:spPr/>
      <dgm:t>
        <a:bodyPr/>
        <a:lstStyle/>
        <a:p>
          <a:endParaRPr lang="en-US"/>
        </a:p>
      </dgm:t>
    </dgm:pt>
    <dgm:pt modelId="{8FE852B4-43FF-46FA-B01E-6E9E1415406C}">
      <dgm:prSet phldrT="[Text]" custT="1"/>
      <dgm:spPr>
        <a:solidFill>
          <a:schemeClr val="accent4">
            <a:lumMod val="75000"/>
          </a:schemeClr>
        </a:solidFill>
      </dgm:spPr>
      <dgm:t>
        <a:bodyPr/>
        <a:lstStyle/>
        <a:p>
          <a:r>
            <a:rPr lang="en-US" sz="1400" b="1" dirty="0" smtClean="0"/>
            <a:t>Server variables</a:t>
          </a:r>
          <a:endParaRPr lang="en-US" sz="1400" b="1" dirty="0"/>
        </a:p>
      </dgm:t>
    </dgm:pt>
    <dgm:pt modelId="{9F845AEA-A1E5-4CEC-8C2C-2468F5A84724}" type="parTrans" cxnId="{D8995A43-82B3-4712-B2F4-8BE3E34553DA}">
      <dgm:prSet/>
      <dgm:spPr/>
      <dgm:t>
        <a:bodyPr/>
        <a:lstStyle/>
        <a:p>
          <a:endParaRPr lang="en-US"/>
        </a:p>
      </dgm:t>
    </dgm:pt>
    <dgm:pt modelId="{BF2A28B9-DB61-46FB-9CDD-38FE98B793AE}" type="sibTrans" cxnId="{D8995A43-82B3-4712-B2F4-8BE3E34553DA}">
      <dgm:prSet/>
      <dgm:spPr/>
      <dgm:t>
        <a:bodyPr/>
        <a:lstStyle/>
        <a:p>
          <a:endParaRPr lang="en-US"/>
        </a:p>
      </dgm:t>
    </dgm:pt>
    <dgm:pt modelId="{3451DD47-A4D1-4BFD-8182-2FE2955BE240}">
      <dgm:prSet phldrT="[Text]" custT="1"/>
      <dgm:spPr>
        <a:solidFill>
          <a:schemeClr val="accent4">
            <a:lumMod val="75000"/>
          </a:schemeClr>
        </a:solidFill>
      </dgm:spPr>
      <dgm:t>
        <a:bodyPr/>
        <a:lstStyle/>
        <a:p>
          <a:r>
            <a:rPr lang="en-US" sz="1400" b="1" dirty="0" smtClean="0"/>
            <a:t>CGI variables</a:t>
          </a:r>
          <a:endParaRPr lang="en-US" sz="1400" b="1" dirty="0"/>
        </a:p>
      </dgm:t>
    </dgm:pt>
    <dgm:pt modelId="{4ACA7E90-5407-4790-A912-70A289A04DF0}" type="parTrans" cxnId="{3806E3EB-C06C-4394-B6A0-A4C22DCDB926}">
      <dgm:prSet/>
      <dgm:spPr/>
      <dgm:t>
        <a:bodyPr/>
        <a:lstStyle/>
        <a:p>
          <a:endParaRPr lang="en-US"/>
        </a:p>
      </dgm:t>
    </dgm:pt>
    <dgm:pt modelId="{8BC24958-2EE3-470F-94B1-286E2568E82B}" type="sibTrans" cxnId="{3806E3EB-C06C-4394-B6A0-A4C22DCDB926}">
      <dgm:prSet/>
      <dgm:spPr/>
      <dgm:t>
        <a:bodyPr/>
        <a:lstStyle/>
        <a:p>
          <a:endParaRPr lang="en-US"/>
        </a:p>
      </dgm:t>
    </dgm:pt>
    <dgm:pt modelId="{E4F3B346-01D7-4AC4-A3C3-65AA6D94A439}">
      <dgm:prSet custT="1"/>
      <dgm:spPr>
        <a:solidFill>
          <a:schemeClr val="accent3">
            <a:lumMod val="40000"/>
            <a:lumOff val="60000"/>
            <a:alpha val="90000"/>
          </a:schemeClr>
        </a:solidFill>
      </dgm:spPr>
      <dgm:t>
        <a:bodyPr rIns="594360"/>
        <a:lstStyle/>
        <a:p>
          <a:r>
            <a:rPr lang="en-US" sz="1200" dirty="0" smtClean="0"/>
            <a:t>This variable provides information about the server running ColdFusion, the browser requesting a page, and other information about the processing environment.</a:t>
          </a:r>
          <a:endParaRPr lang="en-US" sz="1200" dirty="0"/>
        </a:p>
      </dgm:t>
    </dgm:pt>
    <dgm:pt modelId="{321B19F3-DAE4-4B65-84C7-269505EB7B91}" type="parTrans" cxnId="{741D4EF4-1F4F-44E6-88A7-D91F402B7C6D}">
      <dgm:prSet/>
      <dgm:spPr/>
      <dgm:t>
        <a:bodyPr/>
        <a:lstStyle/>
        <a:p>
          <a:endParaRPr lang="en-US"/>
        </a:p>
      </dgm:t>
    </dgm:pt>
    <dgm:pt modelId="{16DE2ED2-9B5C-4EBF-AF6D-EE436877FD6E}" type="sibTrans" cxnId="{741D4EF4-1F4F-44E6-88A7-D91F402B7C6D}">
      <dgm:prSet/>
      <dgm:spPr/>
      <dgm:t>
        <a:bodyPr/>
        <a:lstStyle/>
        <a:p>
          <a:endParaRPr lang="en-US"/>
        </a:p>
      </dgm:t>
    </dgm:pt>
    <dgm:pt modelId="{0885E78A-2E17-4DD5-8C00-5B82946E311C}">
      <dgm:prSet custT="1"/>
      <dgm:spPr>
        <a:solidFill>
          <a:schemeClr val="accent3">
            <a:lumMod val="40000"/>
            <a:lumOff val="60000"/>
            <a:alpha val="90000"/>
          </a:schemeClr>
        </a:solidFill>
      </dgm:spPr>
      <dgm:t>
        <a:bodyPr rIns="594360"/>
        <a:lstStyle/>
        <a:p>
          <a:r>
            <a:rPr lang="en-US" sz="1200" dirty="0" smtClean="0"/>
            <a:t>This variable can be accessed by all clients and applications on the server. They persist until the server is stopped.</a:t>
          </a:r>
          <a:endParaRPr lang="en-US" sz="1200" dirty="0"/>
        </a:p>
      </dgm:t>
    </dgm:pt>
    <dgm:pt modelId="{49713847-7FA6-4724-9721-A635D723ABCF}" type="parTrans" cxnId="{F2142B91-D3EC-4928-8C6B-4230D8F4CCDD}">
      <dgm:prSet/>
      <dgm:spPr/>
      <dgm:t>
        <a:bodyPr/>
        <a:lstStyle/>
        <a:p>
          <a:endParaRPr lang="en-US"/>
        </a:p>
      </dgm:t>
    </dgm:pt>
    <dgm:pt modelId="{A518149D-5C73-4717-AA9E-C75CA788036D}" type="sibTrans" cxnId="{F2142B91-D3EC-4928-8C6B-4230D8F4CCDD}">
      <dgm:prSet/>
      <dgm:spPr/>
      <dgm:t>
        <a:bodyPr/>
        <a:lstStyle/>
        <a:p>
          <a:endParaRPr lang="en-US"/>
        </a:p>
      </dgm:t>
    </dgm:pt>
    <dgm:pt modelId="{35B9770D-CA92-443B-8E98-61B8397B238F}" type="pres">
      <dgm:prSet presAssocID="{9E018682-F920-4DE4-848B-9A1180AFE0E6}" presName="linear" presStyleCnt="0">
        <dgm:presLayoutVars>
          <dgm:dir/>
          <dgm:animLvl val="lvl"/>
          <dgm:resizeHandles val="exact"/>
        </dgm:presLayoutVars>
      </dgm:prSet>
      <dgm:spPr/>
      <dgm:t>
        <a:bodyPr/>
        <a:lstStyle/>
        <a:p>
          <a:endParaRPr lang="en-US"/>
        </a:p>
      </dgm:t>
    </dgm:pt>
    <dgm:pt modelId="{79CE43D1-87A1-4EA2-BC10-22B6037217FF}" type="pres">
      <dgm:prSet presAssocID="{E78D2F9B-A2F9-4F46-B4BA-303592BBD943}" presName="parentLin" presStyleCnt="0"/>
      <dgm:spPr/>
    </dgm:pt>
    <dgm:pt modelId="{4D331CF4-02D7-4FEE-80B1-B1DE57E7C063}" type="pres">
      <dgm:prSet presAssocID="{E78D2F9B-A2F9-4F46-B4BA-303592BBD943}" presName="parentLeftMargin" presStyleLbl="node1" presStyleIdx="0" presStyleCnt="5"/>
      <dgm:spPr/>
      <dgm:t>
        <a:bodyPr/>
        <a:lstStyle/>
        <a:p>
          <a:endParaRPr lang="en-US"/>
        </a:p>
      </dgm:t>
    </dgm:pt>
    <dgm:pt modelId="{BA6D28AA-79AE-468C-92AF-1B3BA54E5829}" type="pres">
      <dgm:prSet presAssocID="{E78D2F9B-A2F9-4F46-B4BA-303592BBD943}" presName="parentText" presStyleLbl="node1" presStyleIdx="0" presStyleCnt="5" custScaleY="84463" custLinFactNeighborX="-40000">
        <dgm:presLayoutVars>
          <dgm:chMax val="0"/>
          <dgm:bulletEnabled val="1"/>
        </dgm:presLayoutVars>
      </dgm:prSet>
      <dgm:spPr/>
      <dgm:t>
        <a:bodyPr/>
        <a:lstStyle/>
        <a:p>
          <a:endParaRPr lang="en-US"/>
        </a:p>
      </dgm:t>
    </dgm:pt>
    <dgm:pt modelId="{1F6E77D1-A85B-4C97-9B5D-2E2B525336AA}" type="pres">
      <dgm:prSet presAssocID="{E78D2F9B-A2F9-4F46-B4BA-303592BBD943}" presName="negativeSpace" presStyleCnt="0"/>
      <dgm:spPr/>
    </dgm:pt>
    <dgm:pt modelId="{EAC038EA-CD33-4F31-8AE8-8CE5E530A12A}" type="pres">
      <dgm:prSet presAssocID="{E78D2F9B-A2F9-4F46-B4BA-303592BBD943}" presName="childText" presStyleLbl="conFgAcc1" presStyleIdx="0" presStyleCnt="5">
        <dgm:presLayoutVars>
          <dgm:bulletEnabled val="1"/>
        </dgm:presLayoutVars>
      </dgm:prSet>
      <dgm:spPr/>
      <dgm:t>
        <a:bodyPr/>
        <a:lstStyle/>
        <a:p>
          <a:endParaRPr lang="en-US"/>
        </a:p>
      </dgm:t>
    </dgm:pt>
    <dgm:pt modelId="{56BE9EF4-31E6-408B-B0B9-E6AC15B14F1C}" type="pres">
      <dgm:prSet presAssocID="{BD4901A9-4372-4AF1-8C7A-84CFB47CEEDE}" presName="spaceBetweenRectangles" presStyleCnt="0"/>
      <dgm:spPr/>
    </dgm:pt>
    <dgm:pt modelId="{29FC41EB-0256-42F7-AA16-B96359B4533E}" type="pres">
      <dgm:prSet presAssocID="{101235F9-FF00-449D-97C9-59D542E70142}" presName="parentLin" presStyleCnt="0"/>
      <dgm:spPr/>
    </dgm:pt>
    <dgm:pt modelId="{32E1CD56-7D09-465F-B810-17E9EACA8E01}" type="pres">
      <dgm:prSet presAssocID="{101235F9-FF00-449D-97C9-59D542E70142}" presName="parentLeftMargin" presStyleLbl="node1" presStyleIdx="0" presStyleCnt="5"/>
      <dgm:spPr/>
      <dgm:t>
        <a:bodyPr/>
        <a:lstStyle/>
        <a:p>
          <a:endParaRPr lang="en-US"/>
        </a:p>
      </dgm:t>
    </dgm:pt>
    <dgm:pt modelId="{89E74032-EAEF-47D0-8446-7CD058F7FAD3}" type="pres">
      <dgm:prSet presAssocID="{101235F9-FF00-449D-97C9-59D542E70142}" presName="parentText" presStyleLbl="node1" presStyleIdx="1" presStyleCnt="5" custScaleY="84463" custLinFactNeighborX="-40000">
        <dgm:presLayoutVars>
          <dgm:chMax val="0"/>
          <dgm:bulletEnabled val="1"/>
        </dgm:presLayoutVars>
      </dgm:prSet>
      <dgm:spPr/>
      <dgm:t>
        <a:bodyPr/>
        <a:lstStyle/>
        <a:p>
          <a:endParaRPr lang="en-US"/>
        </a:p>
      </dgm:t>
    </dgm:pt>
    <dgm:pt modelId="{D472F132-32D1-43AC-8A53-9BCA61D1929E}" type="pres">
      <dgm:prSet presAssocID="{101235F9-FF00-449D-97C9-59D542E70142}" presName="negativeSpace" presStyleCnt="0"/>
      <dgm:spPr/>
    </dgm:pt>
    <dgm:pt modelId="{1F50A5AF-DCF1-497E-A3CA-7B9C4DA4CC3D}" type="pres">
      <dgm:prSet presAssocID="{101235F9-FF00-449D-97C9-59D542E70142}" presName="childText" presStyleLbl="conFgAcc1" presStyleIdx="1" presStyleCnt="5">
        <dgm:presLayoutVars>
          <dgm:bulletEnabled val="1"/>
        </dgm:presLayoutVars>
      </dgm:prSet>
      <dgm:spPr/>
      <dgm:t>
        <a:bodyPr/>
        <a:lstStyle/>
        <a:p>
          <a:endParaRPr lang="en-US"/>
        </a:p>
      </dgm:t>
    </dgm:pt>
    <dgm:pt modelId="{AB5FDA4E-F785-4245-82BF-93F1D8CFFE68}" type="pres">
      <dgm:prSet presAssocID="{74B5A358-14EA-4C0C-8B47-CD096DB6B125}" presName="spaceBetweenRectangles" presStyleCnt="0"/>
      <dgm:spPr/>
    </dgm:pt>
    <dgm:pt modelId="{B14D4E0D-8F8C-44DE-8B4E-2885A0291F39}" type="pres">
      <dgm:prSet presAssocID="{3451DD47-A4D1-4BFD-8182-2FE2955BE240}" presName="parentLin" presStyleCnt="0"/>
      <dgm:spPr/>
    </dgm:pt>
    <dgm:pt modelId="{55AA085E-6455-4079-BDD0-5A358ACCF042}" type="pres">
      <dgm:prSet presAssocID="{3451DD47-A4D1-4BFD-8182-2FE2955BE240}" presName="parentLeftMargin" presStyleLbl="node1" presStyleIdx="1" presStyleCnt="5"/>
      <dgm:spPr/>
      <dgm:t>
        <a:bodyPr/>
        <a:lstStyle/>
        <a:p>
          <a:endParaRPr lang="en-US"/>
        </a:p>
      </dgm:t>
    </dgm:pt>
    <dgm:pt modelId="{1323E957-E184-4ACB-B8A6-3A320422FA01}" type="pres">
      <dgm:prSet presAssocID="{3451DD47-A4D1-4BFD-8182-2FE2955BE240}" presName="parentText" presStyleLbl="node1" presStyleIdx="2" presStyleCnt="5" custLinFactNeighborX="-40000">
        <dgm:presLayoutVars>
          <dgm:chMax val="0"/>
          <dgm:bulletEnabled val="1"/>
        </dgm:presLayoutVars>
      </dgm:prSet>
      <dgm:spPr/>
      <dgm:t>
        <a:bodyPr/>
        <a:lstStyle/>
        <a:p>
          <a:endParaRPr lang="en-US"/>
        </a:p>
      </dgm:t>
    </dgm:pt>
    <dgm:pt modelId="{4D9B2534-DC04-48B6-A815-B8776E9757E4}" type="pres">
      <dgm:prSet presAssocID="{3451DD47-A4D1-4BFD-8182-2FE2955BE240}" presName="negativeSpace" presStyleCnt="0"/>
      <dgm:spPr/>
    </dgm:pt>
    <dgm:pt modelId="{F4002B91-7B1B-4FA3-A7A3-4AD7294441A4}" type="pres">
      <dgm:prSet presAssocID="{3451DD47-A4D1-4BFD-8182-2FE2955BE240}" presName="childText" presStyleLbl="conFgAcc1" presStyleIdx="2" presStyleCnt="5">
        <dgm:presLayoutVars>
          <dgm:bulletEnabled val="1"/>
        </dgm:presLayoutVars>
      </dgm:prSet>
      <dgm:spPr/>
      <dgm:t>
        <a:bodyPr/>
        <a:lstStyle/>
        <a:p>
          <a:endParaRPr lang="en-US"/>
        </a:p>
      </dgm:t>
    </dgm:pt>
    <dgm:pt modelId="{AD1AD2F9-3AAD-4F50-9F04-FCC00F995117}" type="pres">
      <dgm:prSet presAssocID="{8BC24958-2EE3-470F-94B1-286E2568E82B}" presName="spaceBetweenRectangles" presStyleCnt="0"/>
      <dgm:spPr/>
    </dgm:pt>
    <dgm:pt modelId="{7CC38EA1-7ABA-4B54-8AB2-7E41C47C0033}" type="pres">
      <dgm:prSet presAssocID="{8FE852B4-43FF-46FA-B01E-6E9E1415406C}" presName="parentLin" presStyleCnt="0"/>
      <dgm:spPr/>
    </dgm:pt>
    <dgm:pt modelId="{7FBD45CC-8DAF-4927-AE44-B4C2C1D49F97}" type="pres">
      <dgm:prSet presAssocID="{8FE852B4-43FF-46FA-B01E-6E9E1415406C}" presName="parentLeftMargin" presStyleLbl="node1" presStyleIdx="2" presStyleCnt="5"/>
      <dgm:spPr/>
      <dgm:t>
        <a:bodyPr/>
        <a:lstStyle/>
        <a:p>
          <a:endParaRPr lang="en-US"/>
        </a:p>
      </dgm:t>
    </dgm:pt>
    <dgm:pt modelId="{6A0CD792-AD02-44B2-AAEC-F582867F3466}" type="pres">
      <dgm:prSet presAssocID="{8FE852B4-43FF-46FA-B01E-6E9E1415406C}" presName="parentText" presStyleLbl="node1" presStyleIdx="3" presStyleCnt="5" custLinFactNeighborX="-40000">
        <dgm:presLayoutVars>
          <dgm:chMax val="0"/>
          <dgm:bulletEnabled val="1"/>
        </dgm:presLayoutVars>
      </dgm:prSet>
      <dgm:spPr/>
      <dgm:t>
        <a:bodyPr/>
        <a:lstStyle/>
        <a:p>
          <a:endParaRPr lang="en-US"/>
        </a:p>
      </dgm:t>
    </dgm:pt>
    <dgm:pt modelId="{8300079E-D4A6-4DA6-90DA-D641C0914954}" type="pres">
      <dgm:prSet presAssocID="{8FE852B4-43FF-46FA-B01E-6E9E1415406C}" presName="negativeSpace" presStyleCnt="0"/>
      <dgm:spPr/>
    </dgm:pt>
    <dgm:pt modelId="{2F6709B1-2C41-4AFA-AF76-BFE17C0DE673}" type="pres">
      <dgm:prSet presAssocID="{8FE852B4-43FF-46FA-B01E-6E9E1415406C}" presName="childText" presStyleLbl="conFgAcc1" presStyleIdx="3" presStyleCnt="5" custLinFactNeighborX="-1000" custLinFactNeighborY="-95378">
        <dgm:presLayoutVars>
          <dgm:bulletEnabled val="1"/>
        </dgm:presLayoutVars>
      </dgm:prSet>
      <dgm:spPr/>
      <dgm:t>
        <a:bodyPr/>
        <a:lstStyle/>
        <a:p>
          <a:endParaRPr lang="en-US"/>
        </a:p>
      </dgm:t>
    </dgm:pt>
    <dgm:pt modelId="{1BF68FAF-E0B6-4302-9F43-2410CA3BA381}" type="pres">
      <dgm:prSet presAssocID="{BF2A28B9-DB61-46FB-9CDD-38FE98B793AE}" presName="spaceBetweenRectangles" presStyleCnt="0"/>
      <dgm:spPr/>
    </dgm:pt>
    <dgm:pt modelId="{6AC97F89-B2F6-49D8-9F5E-204CF7773244}" type="pres">
      <dgm:prSet presAssocID="{DD2972BB-86F5-43ED-95EB-0E6235EE415E}" presName="parentLin" presStyleCnt="0"/>
      <dgm:spPr/>
    </dgm:pt>
    <dgm:pt modelId="{F2D1EC00-5936-4507-A1B3-ADE919C81521}" type="pres">
      <dgm:prSet presAssocID="{DD2972BB-86F5-43ED-95EB-0E6235EE415E}" presName="parentLeftMargin" presStyleLbl="node1" presStyleIdx="3" presStyleCnt="5"/>
      <dgm:spPr/>
      <dgm:t>
        <a:bodyPr/>
        <a:lstStyle/>
        <a:p>
          <a:endParaRPr lang="en-US"/>
        </a:p>
      </dgm:t>
    </dgm:pt>
    <dgm:pt modelId="{39270827-321C-487D-8701-D3C791DADC60}" type="pres">
      <dgm:prSet presAssocID="{DD2972BB-86F5-43ED-95EB-0E6235EE415E}" presName="parentText" presStyleLbl="node1" presStyleIdx="4" presStyleCnt="5" custScaleX="102651" custScaleY="74301" custLinFactNeighborX="-36984">
        <dgm:presLayoutVars>
          <dgm:chMax val="0"/>
          <dgm:bulletEnabled val="1"/>
        </dgm:presLayoutVars>
      </dgm:prSet>
      <dgm:spPr/>
      <dgm:t>
        <a:bodyPr/>
        <a:lstStyle/>
        <a:p>
          <a:endParaRPr lang="en-US"/>
        </a:p>
      </dgm:t>
    </dgm:pt>
    <dgm:pt modelId="{A6E5FD3D-80F8-4246-80C8-41686BF3ECAC}" type="pres">
      <dgm:prSet presAssocID="{DD2972BB-86F5-43ED-95EB-0E6235EE415E}" presName="negativeSpace" presStyleCnt="0"/>
      <dgm:spPr/>
    </dgm:pt>
    <dgm:pt modelId="{E5F8AC0D-C818-46D2-8191-251E5BC620F9}" type="pres">
      <dgm:prSet presAssocID="{DD2972BB-86F5-43ED-95EB-0E6235EE415E}" presName="childText" presStyleLbl="conFgAcc1" presStyleIdx="4" presStyleCnt="5" custLinFactNeighborY="8319">
        <dgm:presLayoutVars>
          <dgm:bulletEnabled val="1"/>
        </dgm:presLayoutVars>
      </dgm:prSet>
      <dgm:spPr/>
      <dgm:t>
        <a:bodyPr/>
        <a:lstStyle/>
        <a:p>
          <a:endParaRPr lang="en-US"/>
        </a:p>
      </dgm:t>
    </dgm:pt>
  </dgm:ptLst>
  <dgm:cxnLst>
    <dgm:cxn modelId="{741D4EF4-1F4F-44E6-88A7-D91F402B7C6D}" srcId="{3451DD47-A4D1-4BFD-8182-2FE2955BE240}" destId="{E4F3B346-01D7-4AC4-A3C3-65AA6D94A439}" srcOrd="0" destOrd="0" parTransId="{321B19F3-DAE4-4B65-84C7-269505EB7B91}" sibTransId="{16DE2ED2-9B5C-4EBF-AF6D-EE436877FD6E}"/>
    <dgm:cxn modelId="{D8995A43-82B3-4712-B2F4-8BE3E34553DA}" srcId="{9E018682-F920-4DE4-848B-9A1180AFE0E6}" destId="{8FE852B4-43FF-46FA-B01E-6E9E1415406C}" srcOrd="3" destOrd="0" parTransId="{9F845AEA-A1E5-4CEC-8C2C-2468F5A84724}" sibTransId="{BF2A28B9-DB61-46FB-9CDD-38FE98B793AE}"/>
    <dgm:cxn modelId="{27D4389D-BD9E-4B9B-9A00-F2098BBADE34}" srcId="{DD2972BB-86F5-43ED-95EB-0E6235EE415E}" destId="{0BE71C6B-AB23-42F8-8530-ACCE65770C59}" srcOrd="0" destOrd="0" parTransId="{308B6FAC-DF33-46CE-8CE5-F1646D84FDB5}" sibTransId="{9223DA28-1101-4C6A-AC42-5D5C9AF21025}"/>
    <dgm:cxn modelId="{8AD6DC31-394E-49A7-B9B1-E8B9403AF335}" type="presOf" srcId="{E78D2F9B-A2F9-4F46-B4BA-303592BBD943}" destId="{4D331CF4-02D7-4FEE-80B1-B1DE57E7C063}" srcOrd="0" destOrd="0" presId="urn:microsoft.com/office/officeart/2005/8/layout/list1"/>
    <dgm:cxn modelId="{63C598FF-CF30-4768-941C-05736F922FF5}" type="presOf" srcId="{0885E78A-2E17-4DD5-8C00-5B82946E311C}" destId="{2F6709B1-2C41-4AFA-AF76-BFE17C0DE673}" srcOrd="0" destOrd="0" presId="urn:microsoft.com/office/officeart/2005/8/layout/list1"/>
    <dgm:cxn modelId="{F2142B91-D3EC-4928-8C6B-4230D8F4CCDD}" srcId="{8FE852B4-43FF-46FA-B01E-6E9E1415406C}" destId="{0885E78A-2E17-4DD5-8C00-5B82946E311C}" srcOrd="0" destOrd="0" parTransId="{49713847-7FA6-4724-9721-A635D723ABCF}" sibTransId="{A518149D-5C73-4717-AA9E-C75CA788036D}"/>
    <dgm:cxn modelId="{42C16FB2-30BD-494E-8E34-C083BD476B8D}" type="presOf" srcId="{E4F3B346-01D7-4AC4-A3C3-65AA6D94A439}" destId="{F4002B91-7B1B-4FA3-A7A3-4AD7294441A4}" srcOrd="0" destOrd="0" presId="urn:microsoft.com/office/officeart/2005/8/layout/list1"/>
    <dgm:cxn modelId="{B2B8EE60-BF0A-4DB8-A1A6-16BB2B3AF565}" type="presOf" srcId="{3451DD47-A4D1-4BFD-8182-2FE2955BE240}" destId="{1323E957-E184-4ACB-B8A6-3A320422FA01}" srcOrd="1" destOrd="0" presId="urn:microsoft.com/office/officeart/2005/8/layout/list1"/>
    <dgm:cxn modelId="{ADDD6B45-9E3E-4496-AC76-3C6AFC93085C}" type="presOf" srcId="{DD2972BB-86F5-43ED-95EB-0E6235EE415E}" destId="{F2D1EC00-5936-4507-A1B3-ADE919C81521}" srcOrd="0" destOrd="0" presId="urn:microsoft.com/office/officeart/2005/8/layout/list1"/>
    <dgm:cxn modelId="{59EBFB8A-5E4C-4572-8915-C95616F89587}" type="presOf" srcId="{101235F9-FF00-449D-97C9-59D542E70142}" destId="{32E1CD56-7D09-465F-B810-17E9EACA8E01}" srcOrd="0" destOrd="0" presId="urn:microsoft.com/office/officeart/2005/8/layout/list1"/>
    <dgm:cxn modelId="{D1985C2E-B144-4B43-9108-97EABAF3C0B5}" type="presOf" srcId="{8D35BFD3-EC3A-4954-812C-DB8A7C46B8F7}" destId="{1F50A5AF-DCF1-497E-A3CA-7B9C4DA4CC3D}" srcOrd="0" destOrd="0" presId="urn:microsoft.com/office/officeart/2005/8/layout/list1"/>
    <dgm:cxn modelId="{9737B050-2D00-4ADE-BC61-123E559E6AC0}" type="presOf" srcId="{9E018682-F920-4DE4-848B-9A1180AFE0E6}" destId="{35B9770D-CA92-443B-8E98-61B8397B238F}" srcOrd="0" destOrd="0" presId="urn:microsoft.com/office/officeart/2005/8/layout/list1"/>
    <dgm:cxn modelId="{D29324F3-C259-4642-81EC-F29C70EBCC4D}" type="presOf" srcId="{101235F9-FF00-449D-97C9-59D542E70142}" destId="{89E74032-EAEF-47D0-8446-7CD058F7FAD3}" srcOrd="1" destOrd="0" presId="urn:microsoft.com/office/officeart/2005/8/layout/list1"/>
    <dgm:cxn modelId="{5D0ECC10-9524-45ED-B81A-C5C94B4560F7}" type="presOf" srcId="{E78D2F9B-A2F9-4F46-B4BA-303592BBD943}" destId="{BA6D28AA-79AE-468C-92AF-1B3BA54E5829}" srcOrd="1" destOrd="0" presId="urn:microsoft.com/office/officeart/2005/8/layout/list1"/>
    <dgm:cxn modelId="{B6881554-5B01-4797-94F7-9EE0868296A7}" type="presOf" srcId="{DD2972BB-86F5-43ED-95EB-0E6235EE415E}" destId="{39270827-321C-487D-8701-D3C791DADC60}" srcOrd="1" destOrd="0" presId="urn:microsoft.com/office/officeart/2005/8/layout/list1"/>
    <dgm:cxn modelId="{50950AD4-7138-4475-BC92-A03F6BE82EAE}" srcId="{9E018682-F920-4DE4-848B-9A1180AFE0E6}" destId="{E78D2F9B-A2F9-4F46-B4BA-303592BBD943}" srcOrd="0" destOrd="0" parTransId="{45869E47-1BF0-4EF2-96EC-175A26B99201}" sibTransId="{BD4901A9-4372-4AF1-8C7A-84CFB47CEEDE}"/>
    <dgm:cxn modelId="{E658061F-AA4C-469C-9942-5D801C694858}" type="presOf" srcId="{8FE852B4-43FF-46FA-B01E-6E9E1415406C}" destId="{6A0CD792-AD02-44B2-AAEC-F582867F3466}" srcOrd="1" destOrd="0" presId="urn:microsoft.com/office/officeart/2005/8/layout/list1"/>
    <dgm:cxn modelId="{AFDB311B-1846-4BF0-8FF7-6C3E7111B511}" srcId="{9E018682-F920-4DE4-848B-9A1180AFE0E6}" destId="{101235F9-FF00-449D-97C9-59D542E70142}" srcOrd="1" destOrd="0" parTransId="{1D77122B-E1D1-409C-ABCF-C68449503553}" sibTransId="{74B5A358-14EA-4C0C-8B47-CD096DB6B125}"/>
    <dgm:cxn modelId="{78C56D35-9874-435E-ADA4-F4207951D45B}" type="presOf" srcId="{05681F84-B782-4778-A47F-95E98E8F0936}" destId="{EAC038EA-CD33-4F31-8AE8-8CE5E530A12A}" srcOrd="0" destOrd="0" presId="urn:microsoft.com/office/officeart/2005/8/layout/list1"/>
    <dgm:cxn modelId="{043DF2DA-9F92-4B51-A9D1-9352771068E1}" srcId="{E78D2F9B-A2F9-4F46-B4BA-303592BBD943}" destId="{05681F84-B782-4778-A47F-95E98E8F0936}" srcOrd="0" destOrd="0" parTransId="{94602FF8-8E8F-4206-86B0-8352F4A5697E}" sibTransId="{EBAC166F-BABC-43F1-8238-53B6458D9E37}"/>
    <dgm:cxn modelId="{69E33255-F7E6-4C4B-AA1E-40CAF5F154D9}" type="presOf" srcId="{0BE71C6B-AB23-42F8-8530-ACCE65770C59}" destId="{E5F8AC0D-C818-46D2-8191-251E5BC620F9}" srcOrd="0" destOrd="0" presId="urn:microsoft.com/office/officeart/2005/8/layout/list1"/>
    <dgm:cxn modelId="{CCBC3E3F-7038-4BA4-8EB8-19A1B8060F73}" type="presOf" srcId="{3451DD47-A4D1-4BFD-8182-2FE2955BE240}" destId="{55AA085E-6455-4079-BDD0-5A358ACCF042}" srcOrd="0" destOrd="0" presId="urn:microsoft.com/office/officeart/2005/8/layout/list1"/>
    <dgm:cxn modelId="{63EF7A13-9C47-4007-82F7-496B480A6064}" srcId="{101235F9-FF00-449D-97C9-59D542E70142}" destId="{8D35BFD3-EC3A-4954-812C-DB8A7C46B8F7}" srcOrd="0" destOrd="0" parTransId="{A60918A0-3936-4716-977E-6065D4C1AE37}" sibTransId="{0CA630B0-785B-4882-8E21-3007B8928702}"/>
    <dgm:cxn modelId="{11220FF1-A552-439F-A177-966DDF5D71E3}" srcId="{9E018682-F920-4DE4-848B-9A1180AFE0E6}" destId="{DD2972BB-86F5-43ED-95EB-0E6235EE415E}" srcOrd="4" destOrd="0" parTransId="{D39F6C01-923D-4B2C-9441-495951EBA3D8}" sibTransId="{53A88CDB-A6B1-40B6-978D-1514548A3D8B}"/>
    <dgm:cxn modelId="{3806E3EB-C06C-4394-B6A0-A4C22DCDB926}" srcId="{9E018682-F920-4DE4-848B-9A1180AFE0E6}" destId="{3451DD47-A4D1-4BFD-8182-2FE2955BE240}" srcOrd="2" destOrd="0" parTransId="{4ACA7E90-5407-4790-A912-70A289A04DF0}" sibTransId="{8BC24958-2EE3-470F-94B1-286E2568E82B}"/>
    <dgm:cxn modelId="{3C6F87E8-C0EB-4610-838A-504852FDA742}" type="presOf" srcId="{8FE852B4-43FF-46FA-B01E-6E9E1415406C}" destId="{7FBD45CC-8DAF-4927-AE44-B4C2C1D49F97}" srcOrd="0" destOrd="0" presId="urn:microsoft.com/office/officeart/2005/8/layout/list1"/>
    <dgm:cxn modelId="{CA42733C-9816-4231-BAAB-0E80E0939747}" type="presParOf" srcId="{35B9770D-CA92-443B-8E98-61B8397B238F}" destId="{79CE43D1-87A1-4EA2-BC10-22B6037217FF}" srcOrd="0" destOrd="0" presId="urn:microsoft.com/office/officeart/2005/8/layout/list1"/>
    <dgm:cxn modelId="{89535780-8767-4EB5-A567-0A2F576EFBD7}" type="presParOf" srcId="{79CE43D1-87A1-4EA2-BC10-22B6037217FF}" destId="{4D331CF4-02D7-4FEE-80B1-B1DE57E7C063}" srcOrd="0" destOrd="0" presId="urn:microsoft.com/office/officeart/2005/8/layout/list1"/>
    <dgm:cxn modelId="{3902A4D9-6C9D-4C80-AAF4-9FC298961AEC}" type="presParOf" srcId="{79CE43D1-87A1-4EA2-BC10-22B6037217FF}" destId="{BA6D28AA-79AE-468C-92AF-1B3BA54E5829}" srcOrd="1" destOrd="0" presId="urn:microsoft.com/office/officeart/2005/8/layout/list1"/>
    <dgm:cxn modelId="{6E8D3EF3-A08D-4178-A161-0F2D17F56DAC}" type="presParOf" srcId="{35B9770D-CA92-443B-8E98-61B8397B238F}" destId="{1F6E77D1-A85B-4C97-9B5D-2E2B525336AA}" srcOrd="1" destOrd="0" presId="urn:microsoft.com/office/officeart/2005/8/layout/list1"/>
    <dgm:cxn modelId="{7BF3F3EA-4AF1-4464-9477-D97BCA8A8E58}" type="presParOf" srcId="{35B9770D-CA92-443B-8E98-61B8397B238F}" destId="{EAC038EA-CD33-4F31-8AE8-8CE5E530A12A}" srcOrd="2" destOrd="0" presId="urn:microsoft.com/office/officeart/2005/8/layout/list1"/>
    <dgm:cxn modelId="{00C2AC6D-0A81-4B3A-9357-A46373A7FA47}" type="presParOf" srcId="{35B9770D-CA92-443B-8E98-61B8397B238F}" destId="{56BE9EF4-31E6-408B-B0B9-E6AC15B14F1C}" srcOrd="3" destOrd="0" presId="urn:microsoft.com/office/officeart/2005/8/layout/list1"/>
    <dgm:cxn modelId="{A3562CA8-DB52-406E-8852-5E8C04232744}" type="presParOf" srcId="{35B9770D-CA92-443B-8E98-61B8397B238F}" destId="{29FC41EB-0256-42F7-AA16-B96359B4533E}" srcOrd="4" destOrd="0" presId="urn:microsoft.com/office/officeart/2005/8/layout/list1"/>
    <dgm:cxn modelId="{B8D02C2C-BFD5-4B55-A57E-A8ED25F4F154}" type="presParOf" srcId="{29FC41EB-0256-42F7-AA16-B96359B4533E}" destId="{32E1CD56-7D09-465F-B810-17E9EACA8E01}" srcOrd="0" destOrd="0" presId="urn:microsoft.com/office/officeart/2005/8/layout/list1"/>
    <dgm:cxn modelId="{F68309C5-0D2C-4538-8952-7D26B9A7D97F}" type="presParOf" srcId="{29FC41EB-0256-42F7-AA16-B96359B4533E}" destId="{89E74032-EAEF-47D0-8446-7CD058F7FAD3}" srcOrd="1" destOrd="0" presId="urn:microsoft.com/office/officeart/2005/8/layout/list1"/>
    <dgm:cxn modelId="{1F50B571-6C61-4D73-988D-E08A3EE2AAEC}" type="presParOf" srcId="{35B9770D-CA92-443B-8E98-61B8397B238F}" destId="{D472F132-32D1-43AC-8A53-9BCA61D1929E}" srcOrd="5" destOrd="0" presId="urn:microsoft.com/office/officeart/2005/8/layout/list1"/>
    <dgm:cxn modelId="{AEF53DDF-1CC6-45DD-9550-4E7DBE23D6CD}" type="presParOf" srcId="{35B9770D-CA92-443B-8E98-61B8397B238F}" destId="{1F50A5AF-DCF1-497E-A3CA-7B9C4DA4CC3D}" srcOrd="6" destOrd="0" presId="urn:microsoft.com/office/officeart/2005/8/layout/list1"/>
    <dgm:cxn modelId="{0BDEA737-A89C-41CB-B39B-8467DB210524}" type="presParOf" srcId="{35B9770D-CA92-443B-8E98-61B8397B238F}" destId="{AB5FDA4E-F785-4245-82BF-93F1D8CFFE68}" srcOrd="7" destOrd="0" presId="urn:microsoft.com/office/officeart/2005/8/layout/list1"/>
    <dgm:cxn modelId="{D8A61AC5-8D8A-4444-BC9E-E0365AF630F8}" type="presParOf" srcId="{35B9770D-CA92-443B-8E98-61B8397B238F}" destId="{B14D4E0D-8F8C-44DE-8B4E-2885A0291F39}" srcOrd="8" destOrd="0" presId="urn:microsoft.com/office/officeart/2005/8/layout/list1"/>
    <dgm:cxn modelId="{A7C9257C-063D-4BC0-AF1D-018B738A7B43}" type="presParOf" srcId="{B14D4E0D-8F8C-44DE-8B4E-2885A0291F39}" destId="{55AA085E-6455-4079-BDD0-5A358ACCF042}" srcOrd="0" destOrd="0" presId="urn:microsoft.com/office/officeart/2005/8/layout/list1"/>
    <dgm:cxn modelId="{B967CF50-A5FC-40F0-AFB2-C785479CFC4A}" type="presParOf" srcId="{B14D4E0D-8F8C-44DE-8B4E-2885A0291F39}" destId="{1323E957-E184-4ACB-B8A6-3A320422FA01}" srcOrd="1" destOrd="0" presId="urn:microsoft.com/office/officeart/2005/8/layout/list1"/>
    <dgm:cxn modelId="{809E3D48-1862-4202-888A-130234A2143F}" type="presParOf" srcId="{35B9770D-CA92-443B-8E98-61B8397B238F}" destId="{4D9B2534-DC04-48B6-A815-B8776E9757E4}" srcOrd="9" destOrd="0" presId="urn:microsoft.com/office/officeart/2005/8/layout/list1"/>
    <dgm:cxn modelId="{4F30B52B-9002-4A71-B800-A30A3211B884}" type="presParOf" srcId="{35B9770D-CA92-443B-8E98-61B8397B238F}" destId="{F4002B91-7B1B-4FA3-A7A3-4AD7294441A4}" srcOrd="10" destOrd="0" presId="urn:microsoft.com/office/officeart/2005/8/layout/list1"/>
    <dgm:cxn modelId="{B247A9E4-8177-43E2-B352-7C4276FB30A2}" type="presParOf" srcId="{35B9770D-CA92-443B-8E98-61B8397B238F}" destId="{AD1AD2F9-3AAD-4F50-9F04-FCC00F995117}" srcOrd="11" destOrd="0" presId="urn:microsoft.com/office/officeart/2005/8/layout/list1"/>
    <dgm:cxn modelId="{452B8C72-88E8-4093-90ED-34EEE9BD2624}" type="presParOf" srcId="{35B9770D-CA92-443B-8E98-61B8397B238F}" destId="{7CC38EA1-7ABA-4B54-8AB2-7E41C47C0033}" srcOrd="12" destOrd="0" presId="urn:microsoft.com/office/officeart/2005/8/layout/list1"/>
    <dgm:cxn modelId="{7B29E69B-E09D-43AB-B2BB-F743E2F42337}" type="presParOf" srcId="{7CC38EA1-7ABA-4B54-8AB2-7E41C47C0033}" destId="{7FBD45CC-8DAF-4927-AE44-B4C2C1D49F97}" srcOrd="0" destOrd="0" presId="urn:microsoft.com/office/officeart/2005/8/layout/list1"/>
    <dgm:cxn modelId="{39BA9B07-CCEE-41EB-9833-0D8E4596623D}" type="presParOf" srcId="{7CC38EA1-7ABA-4B54-8AB2-7E41C47C0033}" destId="{6A0CD792-AD02-44B2-AAEC-F582867F3466}" srcOrd="1" destOrd="0" presId="urn:microsoft.com/office/officeart/2005/8/layout/list1"/>
    <dgm:cxn modelId="{9B5BA384-882E-4F12-B651-1A80979D08AF}" type="presParOf" srcId="{35B9770D-CA92-443B-8E98-61B8397B238F}" destId="{8300079E-D4A6-4DA6-90DA-D641C0914954}" srcOrd="13" destOrd="0" presId="urn:microsoft.com/office/officeart/2005/8/layout/list1"/>
    <dgm:cxn modelId="{B188A2B3-3698-4D67-A9EF-F3E0EFC0C122}" type="presParOf" srcId="{35B9770D-CA92-443B-8E98-61B8397B238F}" destId="{2F6709B1-2C41-4AFA-AF76-BFE17C0DE673}" srcOrd="14" destOrd="0" presId="urn:microsoft.com/office/officeart/2005/8/layout/list1"/>
    <dgm:cxn modelId="{B12B3B2E-B301-4EF8-B36D-545E5AAF2C6C}" type="presParOf" srcId="{35B9770D-CA92-443B-8E98-61B8397B238F}" destId="{1BF68FAF-E0B6-4302-9F43-2410CA3BA381}" srcOrd="15" destOrd="0" presId="urn:microsoft.com/office/officeart/2005/8/layout/list1"/>
    <dgm:cxn modelId="{24ED45A1-AA87-4664-9149-E217E3170D23}" type="presParOf" srcId="{35B9770D-CA92-443B-8E98-61B8397B238F}" destId="{6AC97F89-B2F6-49D8-9F5E-204CF7773244}" srcOrd="16" destOrd="0" presId="urn:microsoft.com/office/officeart/2005/8/layout/list1"/>
    <dgm:cxn modelId="{894944E2-3476-4FE4-B0EE-C171F5DFC6DA}" type="presParOf" srcId="{6AC97F89-B2F6-49D8-9F5E-204CF7773244}" destId="{F2D1EC00-5936-4507-A1B3-ADE919C81521}" srcOrd="0" destOrd="0" presId="urn:microsoft.com/office/officeart/2005/8/layout/list1"/>
    <dgm:cxn modelId="{6350F389-40A5-46CE-A067-2F24D4C110C1}" type="presParOf" srcId="{6AC97F89-B2F6-49D8-9F5E-204CF7773244}" destId="{39270827-321C-487D-8701-D3C791DADC60}" srcOrd="1" destOrd="0" presId="urn:microsoft.com/office/officeart/2005/8/layout/list1"/>
    <dgm:cxn modelId="{802133BC-A8E8-4A60-BE69-87BCF48D0688}" type="presParOf" srcId="{35B9770D-CA92-443B-8E98-61B8397B238F}" destId="{A6E5FD3D-80F8-4246-80C8-41686BF3ECAC}" srcOrd="17" destOrd="0" presId="urn:microsoft.com/office/officeart/2005/8/layout/list1"/>
    <dgm:cxn modelId="{DE2F1189-882B-49E3-B11D-D1BFEE7EE979}" type="presParOf" srcId="{35B9770D-CA92-443B-8E98-61B8397B238F}" destId="{E5F8AC0D-C818-46D2-8191-251E5BC620F9}" srcOrd="18" destOrd="0" presId="urn:microsoft.com/office/officeart/2005/8/layout/list1"/>
  </dgm:cxnLst>
  <dgm:bg/>
  <dgm:whole/>
</dgm:dataModel>
</file>

<file path=ppt/diagrams/data2.xml><?xml version="1.0" encoding="utf-8"?>
<dgm:dataModel xmlns:dgm="http://schemas.openxmlformats.org/drawingml/2006/diagram" xmlns:a="http://schemas.openxmlformats.org/drawingml/2006/main">
  <dgm:ptLst>
    <dgm:pt modelId="{D32F8FCF-EDF2-4321-B49C-D5DF3D295B52}" type="doc">
      <dgm:prSet loTypeId="urn:microsoft.com/office/officeart/2005/8/layout/vList2" loCatId="list" qsTypeId="urn:microsoft.com/office/officeart/2005/8/quickstyle/simple4" qsCatId="simple" csTypeId="urn:microsoft.com/office/officeart/2005/8/colors/colorful1#3" csCatId="colorful" phldr="1"/>
      <dgm:spPr/>
      <dgm:t>
        <a:bodyPr/>
        <a:lstStyle/>
        <a:p>
          <a:endParaRPr lang="en-US"/>
        </a:p>
      </dgm:t>
    </dgm:pt>
    <dgm:pt modelId="{4E1CD5B7-2CF3-44AA-979B-6F420433627D}">
      <dgm:prSet phldrT="[Text]" custT="1"/>
      <dgm:spPr/>
      <dgm:t>
        <a:bodyPr/>
        <a:lstStyle/>
        <a:p>
          <a:r>
            <a:rPr lang="en-US" sz="1800" dirty="0" smtClean="0"/>
            <a:t>You can browse static HTML files on your computer without any special software, but dynamic pages require a Web server and a database.</a:t>
          </a:r>
          <a:endParaRPr lang="en-US" sz="1800" dirty="0"/>
        </a:p>
      </dgm:t>
    </dgm:pt>
    <dgm:pt modelId="{FBC00986-3EA4-4861-B52A-BDA881DCC91F}" type="parTrans" cxnId="{EC90D957-0420-4F9F-B46E-78A7F7B0F39E}">
      <dgm:prSet/>
      <dgm:spPr/>
      <dgm:t>
        <a:bodyPr/>
        <a:lstStyle/>
        <a:p>
          <a:endParaRPr lang="en-US">
            <a:solidFill>
              <a:schemeClr val="tx1"/>
            </a:solidFill>
          </a:endParaRPr>
        </a:p>
      </dgm:t>
    </dgm:pt>
    <dgm:pt modelId="{2809EA95-811D-4B67-9AD8-C4A1090D9C07}" type="sibTrans" cxnId="{EC90D957-0420-4F9F-B46E-78A7F7B0F39E}">
      <dgm:prSet/>
      <dgm:spPr/>
      <dgm:t>
        <a:bodyPr/>
        <a:lstStyle/>
        <a:p>
          <a:endParaRPr lang="en-US">
            <a:solidFill>
              <a:schemeClr val="tx1"/>
            </a:solidFill>
          </a:endParaRPr>
        </a:p>
      </dgm:t>
    </dgm:pt>
    <dgm:pt modelId="{FC2A7E5C-B22A-46C4-9AFD-A55CEAE725CE}">
      <dgm:prSet phldrT="[Text]" custT="1"/>
      <dgm:spPr>
        <a:gradFill rotWithShape="0">
          <a:gsLst>
            <a:gs pos="0">
              <a:schemeClr val="accent3">
                <a:lumMod val="50000"/>
              </a:schemeClr>
            </a:gs>
            <a:gs pos="80000">
              <a:schemeClr val="accent3">
                <a:lumMod val="75000"/>
              </a:schemeClr>
            </a:gs>
            <a:gs pos="100000">
              <a:schemeClr val="accent3">
                <a:lumMod val="60000"/>
                <a:lumOff val="40000"/>
              </a:schemeClr>
            </a:gs>
          </a:gsLst>
          <a:lin ang="16200000" scaled="0"/>
        </a:gradFill>
      </dgm:spPr>
      <dgm:t>
        <a:bodyPr/>
        <a:lstStyle/>
        <a:p>
          <a:r>
            <a:rPr lang="en-US" sz="1800" dirty="0" smtClean="0"/>
            <a:t>If you are using Windows 2000 or Windows XP Professional, you must install IIS on your computer. </a:t>
          </a:r>
          <a:endParaRPr lang="en-US" sz="1800" dirty="0"/>
        </a:p>
      </dgm:t>
    </dgm:pt>
    <dgm:pt modelId="{4321AB2E-56BE-4B81-A95D-78D0C600BF84}" type="parTrans" cxnId="{2E46F766-50E7-4015-83C1-FEF6484316BF}">
      <dgm:prSet/>
      <dgm:spPr/>
      <dgm:t>
        <a:bodyPr/>
        <a:lstStyle/>
        <a:p>
          <a:endParaRPr lang="en-US">
            <a:solidFill>
              <a:schemeClr val="tx1"/>
            </a:solidFill>
          </a:endParaRPr>
        </a:p>
      </dgm:t>
    </dgm:pt>
    <dgm:pt modelId="{D600FDB0-EB0D-494C-8ECC-EFA51A794305}" type="sibTrans" cxnId="{2E46F766-50E7-4015-83C1-FEF6484316BF}">
      <dgm:prSet/>
      <dgm:spPr/>
      <dgm:t>
        <a:bodyPr/>
        <a:lstStyle/>
        <a:p>
          <a:endParaRPr lang="en-US">
            <a:solidFill>
              <a:schemeClr val="tx1"/>
            </a:solidFill>
          </a:endParaRPr>
        </a:p>
      </dgm:t>
    </dgm:pt>
    <dgm:pt modelId="{562882C0-AB97-4E3B-8D46-8E574B04BE56}">
      <dgm:prSet phldrT="[Text]" custT="1"/>
      <dgm:spPr/>
      <dgm:t>
        <a:bodyPr/>
        <a:lstStyle/>
        <a:p>
          <a:r>
            <a:rPr lang="en-US" sz="1800" dirty="0" smtClean="0"/>
            <a:t>After installing IIS, open a Web browser and type </a:t>
          </a:r>
          <a:r>
            <a:rPr lang="en-US" sz="1800" b="1" dirty="0" smtClean="0"/>
            <a:t>http://localhost/</a:t>
          </a:r>
          <a:r>
            <a:rPr lang="en-US" sz="1800" dirty="0" smtClean="0"/>
            <a:t> in the address bar. You see a default page for the Web server, which is a generic IIS welcome page.</a:t>
          </a:r>
          <a:endParaRPr lang="en-US" sz="1800" dirty="0"/>
        </a:p>
      </dgm:t>
    </dgm:pt>
    <dgm:pt modelId="{22DAB85A-2AC9-4DDD-B986-E5A7070B9054}" type="parTrans" cxnId="{E8D95785-E9E4-4618-B268-C90282AF6172}">
      <dgm:prSet/>
      <dgm:spPr/>
      <dgm:t>
        <a:bodyPr/>
        <a:lstStyle/>
        <a:p>
          <a:endParaRPr lang="en-US">
            <a:solidFill>
              <a:schemeClr val="tx1"/>
            </a:solidFill>
          </a:endParaRPr>
        </a:p>
      </dgm:t>
    </dgm:pt>
    <dgm:pt modelId="{7363CEF2-942E-416F-BE41-E1618140DA9E}" type="sibTrans" cxnId="{E8D95785-E9E4-4618-B268-C90282AF6172}">
      <dgm:prSet/>
      <dgm:spPr/>
      <dgm:t>
        <a:bodyPr/>
        <a:lstStyle/>
        <a:p>
          <a:endParaRPr lang="en-US">
            <a:solidFill>
              <a:schemeClr val="tx1"/>
            </a:solidFill>
          </a:endParaRPr>
        </a:p>
      </dgm:t>
    </dgm:pt>
    <dgm:pt modelId="{32F9483E-A135-41CD-9B8E-5BB23FE4E385}">
      <dgm:prSet phldrT="[Text]" custT="1"/>
      <dgm:spPr/>
      <dgm:t>
        <a:bodyPr/>
        <a:lstStyle/>
        <a:p>
          <a:r>
            <a:rPr lang="en-US" sz="1800" dirty="0" smtClean="0"/>
            <a:t>The root folder for your new Web server is C:\Inetpub\wwwroot\ on your PC.</a:t>
          </a:r>
          <a:endParaRPr lang="en-US" sz="1800" dirty="0"/>
        </a:p>
      </dgm:t>
    </dgm:pt>
    <dgm:pt modelId="{8400DE60-AB66-4C74-B12F-ABCFD84D948C}" type="parTrans" cxnId="{19D9F5E3-0714-4425-B1DF-ED5653129A86}">
      <dgm:prSet/>
      <dgm:spPr/>
      <dgm:t>
        <a:bodyPr/>
        <a:lstStyle/>
        <a:p>
          <a:endParaRPr lang="en-US">
            <a:solidFill>
              <a:schemeClr val="tx1"/>
            </a:solidFill>
          </a:endParaRPr>
        </a:p>
      </dgm:t>
    </dgm:pt>
    <dgm:pt modelId="{07212A5D-CEB0-4CF0-BA2B-9599A2004670}" type="sibTrans" cxnId="{19D9F5E3-0714-4425-B1DF-ED5653129A86}">
      <dgm:prSet/>
      <dgm:spPr/>
      <dgm:t>
        <a:bodyPr/>
        <a:lstStyle/>
        <a:p>
          <a:endParaRPr lang="en-US">
            <a:solidFill>
              <a:schemeClr val="tx1"/>
            </a:solidFill>
          </a:endParaRPr>
        </a:p>
      </dgm:t>
    </dgm:pt>
    <dgm:pt modelId="{9FF9BD46-DE44-4B30-80ED-AC3A9E213A06}" type="pres">
      <dgm:prSet presAssocID="{D32F8FCF-EDF2-4321-B49C-D5DF3D295B52}" presName="linear" presStyleCnt="0">
        <dgm:presLayoutVars>
          <dgm:animLvl val="lvl"/>
          <dgm:resizeHandles val="exact"/>
        </dgm:presLayoutVars>
      </dgm:prSet>
      <dgm:spPr/>
      <dgm:t>
        <a:bodyPr/>
        <a:lstStyle/>
        <a:p>
          <a:endParaRPr lang="en-US"/>
        </a:p>
      </dgm:t>
    </dgm:pt>
    <dgm:pt modelId="{388723AB-37EB-4EC2-B7B0-759657273835}" type="pres">
      <dgm:prSet presAssocID="{4E1CD5B7-2CF3-44AA-979B-6F420433627D}" presName="parentText" presStyleLbl="node1" presStyleIdx="0" presStyleCnt="4" custScaleY="64746" custLinFactNeighborY="-61140">
        <dgm:presLayoutVars>
          <dgm:chMax val="0"/>
          <dgm:bulletEnabled val="1"/>
        </dgm:presLayoutVars>
      </dgm:prSet>
      <dgm:spPr/>
      <dgm:t>
        <a:bodyPr/>
        <a:lstStyle/>
        <a:p>
          <a:endParaRPr lang="en-US"/>
        </a:p>
      </dgm:t>
    </dgm:pt>
    <dgm:pt modelId="{D877BAB3-7DBF-46AB-A039-BE8C107F0C8C}" type="pres">
      <dgm:prSet presAssocID="{2809EA95-811D-4B67-9AD8-C4A1090D9C07}" presName="spacer" presStyleCnt="0"/>
      <dgm:spPr/>
      <dgm:t>
        <a:bodyPr/>
        <a:lstStyle/>
        <a:p>
          <a:endParaRPr lang="en-US"/>
        </a:p>
      </dgm:t>
    </dgm:pt>
    <dgm:pt modelId="{0256FAD6-365E-4CAB-8266-8CECC71F7F52}" type="pres">
      <dgm:prSet presAssocID="{FC2A7E5C-B22A-46C4-9AFD-A55CEAE725CE}" presName="parentText" presStyleLbl="node1" presStyleIdx="1" presStyleCnt="4" custScaleY="67457" custLinFactNeighborY="-35506">
        <dgm:presLayoutVars>
          <dgm:chMax val="0"/>
          <dgm:bulletEnabled val="1"/>
        </dgm:presLayoutVars>
      </dgm:prSet>
      <dgm:spPr/>
      <dgm:t>
        <a:bodyPr/>
        <a:lstStyle/>
        <a:p>
          <a:endParaRPr lang="en-US"/>
        </a:p>
      </dgm:t>
    </dgm:pt>
    <dgm:pt modelId="{C88DBDBC-73BA-40D4-ACAA-61468FA8920B}" type="pres">
      <dgm:prSet presAssocID="{D600FDB0-EB0D-494C-8ECC-EFA51A794305}" presName="spacer" presStyleCnt="0"/>
      <dgm:spPr/>
      <dgm:t>
        <a:bodyPr/>
        <a:lstStyle/>
        <a:p>
          <a:endParaRPr lang="en-US"/>
        </a:p>
      </dgm:t>
    </dgm:pt>
    <dgm:pt modelId="{A6445519-E36D-458F-8F29-D286534B965D}" type="pres">
      <dgm:prSet presAssocID="{562882C0-AB97-4E3B-8D46-8E574B04BE56}" presName="parentText" presStyleLbl="node1" presStyleIdx="2" presStyleCnt="4" custScaleY="69022" custLinFactNeighborY="-71004">
        <dgm:presLayoutVars>
          <dgm:chMax val="0"/>
          <dgm:bulletEnabled val="1"/>
        </dgm:presLayoutVars>
      </dgm:prSet>
      <dgm:spPr/>
      <dgm:t>
        <a:bodyPr/>
        <a:lstStyle/>
        <a:p>
          <a:endParaRPr lang="en-US"/>
        </a:p>
      </dgm:t>
    </dgm:pt>
    <dgm:pt modelId="{A2EE26A5-691E-4C3F-B7EF-20DE69EA838D}" type="pres">
      <dgm:prSet presAssocID="{7363CEF2-942E-416F-BE41-E1618140DA9E}" presName="spacer" presStyleCnt="0"/>
      <dgm:spPr/>
      <dgm:t>
        <a:bodyPr/>
        <a:lstStyle/>
        <a:p>
          <a:endParaRPr lang="en-US"/>
        </a:p>
      </dgm:t>
    </dgm:pt>
    <dgm:pt modelId="{02F157C3-4AF0-4564-919C-72DA0052C758}" type="pres">
      <dgm:prSet presAssocID="{32F9483E-A135-41CD-9B8E-5BB23FE4E385}" presName="parentText" presStyleLbl="node1" presStyleIdx="3" presStyleCnt="4" custScaleY="56718" custLinFactNeighborY="-99930">
        <dgm:presLayoutVars>
          <dgm:chMax val="0"/>
          <dgm:bulletEnabled val="1"/>
        </dgm:presLayoutVars>
      </dgm:prSet>
      <dgm:spPr/>
      <dgm:t>
        <a:bodyPr/>
        <a:lstStyle/>
        <a:p>
          <a:endParaRPr lang="en-US"/>
        </a:p>
      </dgm:t>
    </dgm:pt>
  </dgm:ptLst>
  <dgm:cxnLst>
    <dgm:cxn modelId="{4DDE7FA5-7615-463F-881C-582B8C8B6798}" type="presOf" srcId="{FC2A7E5C-B22A-46C4-9AFD-A55CEAE725CE}" destId="{0256FAD6-365E-4CAB-8266-8CECC71F7F52}" srcOrd="0" destOrd="0" presId="urn:microsoft.com/office/officeart/2005/8/layout/vList2"/>
    <dgm:cxn modelId="{2E46F766-50E7-4015-83C1-FEF6484316BF}" srcId="{D32F8FCF-EDF2-4321-B49C-D5DF3D295B52}" destId="{FC2A7E5C-B22A-46C4-9AFD-A55CEAE725CE}" srcOrd="1" destOrd="0" parTransId="{4321AB2E-56BE-4B81-A95D-78D0C600BF84}" sibTransId="{D600FDB0-EB0D-494C-8ECC-EFA51A794305}"/>
    <dgm:cxn modelId="{5CE2DBB9-9A3C-4850-93DD-A40A567490BC}" type="presOf" srcId="{D32F8FCF-EDF2-4321-B49C-D5DF3D295B52}" destId="{9FF9BD46-DE44-4B30-80ED-AC3A9E213A06}" srcOrd="0" destOrd="0" presId="urn:microsoft.com/office/officeart/2005/8/layout/vList2"/>
    <dgm:cxn modelId="{19D9F5E3-0714-4425-B1DF-ED5653129A86}" srcId="{D32F8FCF-EDF2-4321-B49C-D5DF3D295B52}" destId="{32F9483E-A135-41CD-9B8E-5BB23FE4E385}" srcOrd="3" destOrd="0" parTransId="{8400DE60-AB66-4C74-B12F-ABCFD84D948C}" sibTransId="{07212A5D-CEB0-4CF0-BA2B-9599A2004670}"/>
    <dgm:cxn modelId="{A9C2F754-DEBD-42FD-8BF5-A02DCEFF5842}" type="presOf" srcId="{32F9483E-A135-41CD-9B8E-5BB23FE4E385}" destId="{02F157C3-4AF0-4564-919C-72DA0052C758}" srcOrd="0" destOrd="0" presId="urn:microsoft.com/office/officeart/2005/8/layout/vList2"/>
    <dgm:cxn modelId="{E8D95785-E9E4-4618-B268-C90282AF6172}" srcId="{D32F8FCF-EDF2-4321-B49C-D5DF3D295B52}" destId="{562882C0-AB97-4E3B-8D46-8E574B04BE56}" srcOrd="2" destOrd="0" parTransId="{22DAB85A-2AC9-4DDD-B986-E5A7070B9054}" sibTransId="{7363CEF2-942E-416F-BE41-E1618140DA9E}"/>
    <dgm:cxn modelId="{EC90D957-0420-4F9F-B46E-78A7F7B0F39E}" srcId="{D32F8FCF-EDF2-4321-B49C-D5DF3D295B52}" destId="{4E1CD5B7-2CF3-44AA-979B-6F420433627D}" srcOrd="0" destOrd="0" parTransId="{FBC00986-3EA4-4861-B52A-BDA881DCC91F}" sibTransId="{2809EA95-811D-4B67-9AD8-C4A1090D9C07}"/>
    <dgm:cxn modelId="{34D3E76E-313E-4557-BED4-C02DEFE6AF2C}" type="presOf" srcId="{562882C0-AB97-4E3B-8D46-8E574B04BE56}" destId="{A6445519-E36D-458F-8F29-D286534B965D}" srcOrd="0" destOrd="0" presId="urn:microsoft.com/office/officeart/2005/8/layout/vList2"/>
    <dgm:cxn modelId="{621CDFC9-123F-407E-A40A-DA642D1F0476}" type="presOf" srcId="{4E1CD5B7-2CF3-44AA-979B-6F420433627D}" destId="{388723AB-37EB-4EC2-B7B0-759657273835}" srcOrd="0" destOrd="0" presId="urn:microsoft.com/office/officeart/2005/8/layout/vList2"/>
    <dgm:cxn modelId="{9BA7C070-ABAF-4FD4-B55B-1BD8F873CFB4}" type="presParOf" srcId="{9FF9BD46-DE44-4B30-80ED-AC3A9E213A06}" destId="{388723AB-37EB-4EC2-B7B0-759657273835}" srcOrd="0" destOrd="0" presId="urn:microsoft.com/office/officeart/2005/8/layout/vList2"/>
    <dgm:cxn modelId="{3E4FFABC-87C0-426C-917F-3C0D4EC45B85}" type="presParOf" srcId="{9FF9BD46-DE44-4B30-80ED-AC3A9E213A06}" destId="{D877BAB3-7DBF-46AB-A039-BE8C107F0C8C}" srcOrd="1" destOrd="0" presId="urn:microsoft.com/office/officeart/2005/8/layout/vList2"/>
    <dgm:cxn modelId="{80442702-1B54-481B-93EF-7927B0A71370}" type="presParOf" srcId="{9FF9BD46-DE44-4B30-80ED-AC3A9E213A06}" destId="{0256FAD6-365E-4CAB-8266-8CECC71F7F52}" srcOrd="2" destOrd="0" presId="urn:microsoft.com/office/officeart/2005/8/layout/vList2"/>
    <dgm:cxn modelId="{10FE5E70-A2AE-4945-B832-FF01E160FB4C}" type="presParOf" srcId="{9FF9BD46-DE44-4B30-80ED-AC3A9E213A06}" destId="{C88DBDBC-73BA-40D4-ACAA-61468FA8920B}" srcOrd="3" destOrd="0" presId="urn:microsoft.com/office/officeart/2005/8/layout/vList2"/>
    <dgm:cxn modelId="{A78FE3E9-E03E-4C92-87B2-5C2D1D96DC94}" type="presParOf" srcId="{9FF9BD46-DE44-4B30-80ED-AC3A9E213A06}" destId="{A6445519-E36D-458F-8F29-D286534B965D}" srcOrd="4" destOrd="0" presId="urn:microsoft.com/office/officeart/2005/8/layout/vList2"/>
    <dgm:cxn modelId="{6DE5A17F-14B0-44F4-91CE-C18A5A425EE4}" type="presParOf" srcId="{9FF9BD46-DE44-4B30-80ED-AC3A9E213A06}" destId="{A2EE26A5-691E-4C3F-B7EF-20DE69EA838D}" srcOrd="5" destOrd="0" presId="urn:microsoft.com/office/officeart/2005/8/layout/vList2"/>
    <dgm:cxn modelId="{187A13EF-7297-4932-859A-1A709C71E912}" type="presParOf" srcId="{9FF9BD46-DE44-4B30-80ED-AC3A9E213A06}" destId="{02F157C3-4AF0-4564-919C-72DA0052C758}" srcOrd="6" destOrd="0" presId="urn:microsoft.com/office/officeart/2005/8/layout/vList2"/>
  </dgm:cxnLst>
  <dgm:bg/>
  <dgm:whole>
    <a:ln w="6350" cmpd="sng"/>
  </dgm:whole>
</dgm:dataModel>
</file>

<file path=ppt/diagrams/data3.xml><?xml version="1.0" encoding="utf-8"?>
<dgm:dataModel xmlns:dgm="http://schemas.openxmlformats.org/drawingml/2006/diagram" xmlns:a="http://schemas.openxmlformats.org/drawingml/2006/main">
  <dgm:ptLst>
    <dgm:pt modelId="{D32F8FCF-EDF2-4321-B49C-D5DF3D295B52}" type="doc">
      <dgm:prSet loTypeId="urn:microsoft.com/office/officeart/2005/8/layout/vList2" loCatId="list" qsTypeId="urn:microsoft.com/office/officeart/2005/8/quickstyle/simple4" qsCatId="simple" csTypeId="urn:microsoft.com/office/officeart/2005/8/colors/colorful1#3" csCatId="colorful" phldr="1"/>
      <dgm:spPr/>
      <dgm:t>
        <a:bodyPr/>
        <a:lstStyle/>
        <a:p>
          <a:endParaRPr lang="en-US"/>
        </a:p>
      </dgm:t>
    </dgm:pt>
    <dgm:pt modelId="{4E1CD5B7-2CF3-44AA-979B-6F420433627D}">
      <dgm:prSet phldrT="[Text]" custT="1"/>
      <dgm:spPr/>
      <dgm:t>
        <a:bodyPr/>
        <a:lstStyle/>
        <a:p>
          <a:r>
            <a:rPr lang="en-US" sz="1800" dirty="0" smtClean="0"/>
            <a:t>A database is an organized collection of facts about a particular subject.</a:t>
          </a:r>
          <a:endParaRPr lang="en-US" sz="1800" dirty="0"/>
        </a:p>
      </dgm:t>
    </dgm:pt>
    <dgm:pt modelId="{FBC00986-3EA4-4861-B52A-BDA881DCC91F}" type="parTrans" cxnId="{EC90D957-0420-4F9F-B46E-78A7F7B0F39E}">
      <dgm:prSet/>
      <dgm:spPr/>
      <dgm:t>
        <a:bodyPr/>
        <a:lstStyle/>
        <a:p>
          <a:endParaRPr lang="en-US">
            <a:solidFill>
              <a:schemeClr val="tx1"/>
            </a:solidFill>
          </a:endParaRPr>
        </a:p>
      </dgm:t>
    </dgm:pt>
    <dgm:pt modelId="{2809EA95-811D-4B67-9AD8-C4A1090D9C07}" type="sibTrans" cxnId="{EC90D957-0420-4F9F-B46E-78A7F7B0F39E}">
      <dgm:prSet/>
      <dgm:spPr/>
      <dgm:t>
        <a:bodyPr/>
        <a:lstStyle/>
        <a:p>
          <a:endParaRPr lang="en-US">
            <a:solidFill>
              <a:schemeClr val="tx1"/>
            </a:solidFill>
          </a:endParaRPr>
        </a:p>
      </dgm:t>
    </dgm:pt>
    <dgm:pt modelId="{FC2A7E5C-B22A-46C4-9AFD-A55CEAE725CE}">
      <dgm:prSet phldrT="[Text]" custT="1"/>
      <dgm:spPr>
        <a:gradFill rotWithShape="0">
          <a:gsLst>
            <a:gs pos="0">
              <a:schemeClr val="accent3">
                <a:lumMod val="50000"/>
              </a:schemeClr>
            </a:gs>
            <a:gs pos="80000">
              <a:schemeClr val="accent3">
                <a:lumMod val="75000"/>
              </a:schemeClr>
            </a:gs>
            <a:gs pos="100000">
              <a:schemeClr val="accent3">
                <a:lumMod val="60000"/>
                <a:lumOff val="40000"/>
              </a:schemeClr>
            </a:gs>
          </a:gsLst>
          <a:lin ang="16200000" scaled="0"/>
        </a:gradFill>
      </dgm:spPr>
      <dgm:t>
        <a:bodyPr/>
        <a:lstStyle/>
        <a:p>
          <a:r>
            <a:rPr lang="en-US" sz="1800" dirty="0" smtClean="0"/>
            <a:t>It is a way to organize large amount of data so that it can be easily accessed, analyzed, and updated.</a:t>
          </a:r>
          <a:endParaRPr lang="en-US" sz="1800" dirty="0"/>
        </a:p>
      </dgm:t>
    </dgm:pt>
    <dgm:pt modelId="{4321AB2E-56BE-4B81-A95D-78D0C600BF84}" type="parTrans" cxnId="{2E46F766-50E7-4015-83C1-FEF6484316BF}">
      <dgm:prSet/>
      <dgm:spPr/>
      <dgm:t>
        <a:bodyPr/>
        <a:lstStyle/>
        <a:p>
          <a:endParaRPr lang="en-US">
            <a:solidFill>
              <a:schemeClr val="tx1"/>
            </a:solidFill>
          </a:endParaRPr>
        </a:p>
      </dgm:t>
    </dgm:pt>
    <dgm:pt modelId="{D600FDB0-EB0D-494C-8ECC-EFA51A794305}" type="sibTrans" cxnId="{2E46F766-50E7-4015-83C1-FEF6484316BF}">
      <dgm:prSet/>
      <dgm:spPr/>
      <dgm:t>
        <a:bodyPr/>
        <a:lstStyle/>
        <a:p>
          <a:endParaRPr lang="en-US">
            <a:solidFill>
              <a:schemeClr val="tx1"/>
            </a:solidFill>
          </a:endParaRPr>
        </a:p>
      </dgm:t>
    </dgm:pt>
    <dgm:pt modelId="{562882C0-AB97-4E3B-8D46-8E574B04BE56}">
      <dgm:prSet phldrT="[Text]" custT="1"/>
      <dgm:spPr/>
      <dgm:t>
        <a:bodyPr/>
        <a:lstStyle/>
        <a:p>
          <a:r>
            <a:rPr lang="en-US" sz="1800" dirty="0" smtClean="0"/>
            <a:t>A manual database, such as an address book or index cards, requires time and tedious work.</a:t>
          </a:r>
          <a:endParaRPr lang="en-US" sz="1800" dirty="0"/>
        </a:p>
      </dgm:t>
    </dgm:pt>
    <dgm:pt modelId="{22DAB85A-2AC9-4DDD-B986-E5A7070B9054}" type="parTrans" cxnId="{E8D95785-E9E4-4618-B268-C90282AF6172}">
      <dgm:prSet/>
      <dgm:spPr/>
      <dgm:t>
        <a:bodyPr/>
        <a:lstStyle/>
        <a:p>
          <a:endParaRPr lang="en-US">
            <a:solidFill>
              <a:schemeClr val="tx1"/>
            </a:solidFill>
          </a:endParaRPr>
        </a:p>
      </dgm:t>
    </dgm:pt>
    <dgm:pt modelId="{7363CEF2-942E-416F-BE41-E1618140DA9E}" type="sibTrans" cxnId="{E8D95785-E9E4-4618-B268-C90282AF6172}">
      <dgm:prSet/>
      <dgm:spPr/>
      <dgm:t>
        <a:bodyPr/>
        <a:lstStyle/>
        <a:p>
          <a:endParaRPr lang="en-US">
            <a:solidFill>
              <a:schemeClr val="tx1"/>
            </a:solidFill>
          </a:endParaRPr>
        </a:p>
      </dgm:t>
    </dgm:pt>
    <dgm:pt modelId="{32F9483E-A135-41CD-9B8E-5BB23FE4E385}">
      <dgm:prSet phldrT="[Text]" custT="1"/>
      <dgm:spPr/>
      <dgm:t>
        <a:bodyPr/>
        <a:lstStyle/>
        <a:p>
          <a:r>
            <a:rPr lang="en-US" sz="1800" smtClean="0"/>
            <a:t>A database is the electronic equivalent of a manual database.</a:t>
          </a:r>
          <a:endParaRPr lang="en-US" sz="1800" dirty="0"/>
        </a:p>
      </dgm:t>
    </dgm:pt>
    <dgm:pt modelId="{8400DE60-AB66-4C74-B12F-ABCFD84D948C}" type="parTrans" cxnId="{19D9F5E3-0714-4425-B1DF-ED5653129A86}">
      <dgm:prSet/>
      <dgm:spPr/>
      <dgm:t>
        <a:bodyPr/>
        <a:lstStyle/>
        <a:p>
          <a:endParaRPr lang="en-US">
            <a:solidFill>
              <a:schemeClr val="tx1"/>
            </a:solidFill>
          </a:endParaRPr>
        </a:p>
      </dgm:t>
    </dgm:pt>
    <dgm:pt modelId="{07212A5D-CEB0-4CF0-BA2B-9599A2004670}" type="sibTrans" cxnId="{19D9F5E3-0714-4425-B1DF-ED5653129A86}">
      <dgm:prSet/>
      <dgm:spPr/>
      <dgm:t>
        <a:bodyPr/>
        <a:lstStyle/>
        <a:p>
          <a:endParaRPr lang="en-US">
            <a:solidFill>
              <a:schemeClr val="tx1"/>
            </a:solidFill>
          </a:endParaRPr>
        </a:p>
      </dgm:t>
    </dgm:pt>
    <dgm:pt modelId="{FF2132BF-F09B-49F5-AB31-99E7CE70E1C7}">
      <dgm:prSet phldrT="[Text]" custT="1"/>
      <dgm:spPr>
        <a:gradFill rotWithShape="0">
          <a:gsLst>
            <a:gs pos="0">
              <a:schemeClr val="bg2">
                <a:lumMod val="25000"/>
              </a:schemeClr>
            </a:gs>
            <a:gs pos="80000">
              <a:schemeClr val="bg2">
                <a:lumMod val="50000"/>
              </a:schemeClr>
            </a:gs>
            <a:gs pos="100000">
              <a:schemeClr val="bg2">
                <a:lumMod val="50000"/>
              </a:schemeClr>
            </a:gs>
          </a:gsLst>
          <a:lin ang="16200000" scaled="0"/>
        </a:gradFill>
      </dgm:spPr>
      <dgm:t>
        <a:bodyPr/>
        <a:lstStyle/>
        <a:p>
          <a:r>
            <a:rPr lang="en-US" sz="1800" dirty="0" smtClean="0"/>
            <a:t>Electronic databases allow you to access and update the information quickly and easily. To update a record in a database, select the item number and make the changes.</a:t>
          </a:r>
          <a:endParaRPr lang="en-US" sz="1800" dirty="0"/>
        </a:p>
      </dgm:t>
    </dgm:pt>
    <dgm:pt modelId="{67247185-BB54-4129-8A20-6808698D348F}" type="parTrans" cxnId="{0BD0C4EB-F750-420E-910C-14F6B2C3678A}">
      <dgm:prSet/>
      <dgm:spPr/>
      <dgm:t>
        <a:bodyPr/>
        <a:lstStyle/>
        <a:p>
          <a:endParaRPr lang="en-US"/>
        </a:p>
      </dgm:t>
    </dgm:pt>
    <dgm:pt modelId="{3AA164DC-391F-4CDC-8793-ABEF635916E8}" type="sibTrans" cxnId="{0BD0C4EB-F750-420E-910C-14F6B2C3678A}">
      <dgm:prSet/>
      <dgm:spPr/>
      <dgm:t>
        <a:bodyPr/>
        <a:lstStyle/>
        <a:p>
          <a:endParaRPr lang="en-US"/>
        </a:p>
      </dgm:t>
    </dgm:pt>
    <dgm:pt modelId="{D2E1E881-2A8B-49A1-8081-38D4919F1CD9}">
      <dgm:prSet phldrT="[Text]" custT="1"/>
      <dgm:spPr/>
      <dgm:t>
        <a:bodyPr/>
        <a:lstStyle/>
        <a:p>
          <a:r>
            <a:rPr lang="en-US" sz="1800" dirty="0" smtClean="0"/>
            <a:t>It lets you organize facts and maintain data electronically.</a:t>
          </a:r>
          <a:endParaRPr lang="en-US" sz="1800" dirty="0"/>
        </a:p>
      </dgm:t>
    </dgm:pt>
    <dgm:pt modelId="{A343D0B4-8CF1-4F5D-819F-7251DAD2D450}" type="parTrans" cxnId="{E5C9D517-AEA1-46B8-AFBB-FF5F03BEE688}">
      <dgm:prSet/>
      <dgm:spPr/>
      <dgm:t>
        <a:bodyPr/>
        <a:lstStyle/>
        <a:p>
          <a:endParaRPr lang="en-US"/>
        </a:p>
      </dgm:t>
    </dgm:pt>
    <dgm:pt modelId="{DA037AB0-D74D-43CB-BD1B-BA0DD7C479A1}" type="sibTrans" cxnId="{E5C9D517-AEA1-46B8-AFBB-FF5F03BEE688}">
      <dgm:prSet/>
      <dgm:spPr/>
      <dgm:t>
        <a:bodyPr/>
        <a:lstStyle/>
        <a:p>
          <a:endParaRPr lang="en-US"/>
        </a:p>
      </dgm:t>
    </dgm:pt>
    <dgm:pt modelId="{9FF9BD46-DE44-4B30-80ED-AC3A9E213A06}" type="pres">
      <dgm:prSet presAssocID="{D32F8FCF-EDF2-4321-B49C-D5DF3D295B52}" presName="linear" presStyleCnt="0">
        <dgm:presLayoutVars>
          <dgm:animLvl val="lvl"/>
          <dgm:resizeHandles val="exact"/>
        </dgm:presLayoutVars>
      </dgm:prSet>
      <dgm:spPr/>
      <dgm:t>
        <a:bodyPr/>
        <a:lstStyle/>
        <a:p>
          <a:endParaRPr lang="en-US"/>
        </a:p>
      </dgm:t>
    </dgm:pt>
    <dgm:pt modelId="{388723AB-37EB-4EC2-B7B0-759657273835}" type="pres">
      <dgm:prSet presAssocID="{4E1CD5B7-2CF3-44AA-979B-6F420433627D}" presName="parentText" presStyleLbl="node1" presStyleIdx="0" presStyleCnt="6" custScaleY="64746" custLinFactNeighborY="-61140">
        <dgm:presLayoutVars>
          <dgm:chMax val="0"/>
          <dgm:bulletEnabled val="1"/>
        </dgm:presLayoutVars>
      </dgm:prSet>
      <dgm:spPr/>
      <dgm:t>
        <a:bodyPr/>
        <a:lstStyle/>
        <a:p>
          <a:endParaRPr lang="en-US"/>
        </a:p>
      </dgm:t>
    </dgm:pt>
    <dgm:pt modelId="{D877BAB3-7DBF-46AB-A039-BE8C107F0C8C}" type="pres">
      <dgm:prSet presAssocID="{2809EA95-811D-4B67-9AD8-C4A1090D9C07}" presName="spacer" presStyleCnt="0"/>
      <dgm:spPr/>
      <dgm:t>
        <a:bodyPr/>
        <a:lstStyle/>
        <a:p>
          <a:endParaRPr lang="en-US"/>
        </a:p>
      </dgm:t>
    </dgm:pt>
    <dgm:pt modelId="{0256FAD6-365E-4CAB-8266-8CECC71F7F52}" type="pres">
      <dgm:prSet presAssocID="{FC2A7E5C-B22A-46C4-9AFD-A55CEAE725CE}" presName="parentText" presStyleLbl="node1" presStyleIdx="1" presStyleCnt="6" custScaleY="67457" custLinFactNeighborY="-35506">
        <dgm:presLayoutVars>
          <dgm:chMax val="0"/>
          <dgm:bulletEnabled val="1"/>
        </dgm:presLayoutVars>
      </dgm:prSet>
      <dgm:spPr/>
      <dgm:t>
        <a:bodyPr/>
        <a:lstStyle/>
        <a:p>
          <a:endParaRPr lang="en-US"/>
        </a:p>
      </dgm:t>
    </dgm:pt>
    <dgm:pt modelId="{C88DBDBC-73BA-40D4-ACAA-61468FA8920B}" type="pres">
      <dgm:prSet presAssocID="{D600FDB0-EB0D-494C-8ECC-EFA51A794305}" presName="spacer" presStyleCnt="0"/>
      <dgm:spPr/>
      <dgm:t>
        <a:bodyPr/>
        <a:lstStyle/>
        <a:p>
          <a:endParaRPr lang="en-US"/>
        </a:p>
      </dgm:t>
    </dgm:pt>
    <dgm:pt modelId="{A6445519-E36D-458F-8F29-D286534B965D}" type="pres">
      <dgm:prSet presAssocID="{562882C0-AB97-4E3B-8D46-8E574B04BE56}" presName="parentText" presStyleLbl="node1" presStyleIdx="2" presStyleCnt="6" custScaleY="69022" custLinFactNeighborY="1222">
        <dgm:presLayoutVars>
          <dgm:chMax val="0"/>
          <dgm:bulletEnabled val="1"/>
        </dgm:presLayoutVars>
      </dgm:prSet>
      <dgm:spPr/>
      <dgm:t>
        <a:bodyPr/>
        <a:lstStyle/>
        <a:p>
          <a:endParaRPr lang="en-US"/>
        </a:p>
      </dgm:t>
    </dgm:pt>
    <dgm:pt modelId="{A2EE26A5-691E-4C3F-B7EF-20DE69EA838D}" type="pres">
      <dgm:prSet presAssocID="{7363CEF2-942E-416F-BE41-E1618140DA9E}" presName="spacer" presStyleCnt="0"/>
      <dgm:spPr/>
      <dgm:t>
        <a:bodyPr/>
        <a:lstStyle/>
        <a:p>
          <a:endParaRPr lang="en-US"/>
        </a:p>
      </dgm:t>
    </dgm:pt>
    <dgm:pt modelId="{02F157C3-4AF0-4564-919C-72DA0052C758}" type="pres">
      <dgm:prSet presAssocID="{32F9483E-A135-41CD-9B8E-5BB23FE4E385}" presName="parentText" presStyleLbl="node1" presStyleIdx="3" presStyleCnt="6" custScaleY="56718" custLinFactNeighborY="9672">
        <dgm:presLayoutVars>
          <dgm:chMax val="0"/>
          <dgm:bulletEnabled val="1"/>
        </dgm:presLayoutVars>
      </dgm:prSet>
      <dgm:spPr/>
      <dgm:t>
        <a:bodyPr/>
        <a:lstStyle/>
        <a:p>
          <a:endParaRPr lang="en-US"/>
        </a:p>
      </dgm:t>
    </dgm:pt>
    <dgm:pt modelId="{3C7DB9C2-B0E1-49BC-BB9B-F7C0921C4DD2}" type="pres">
      <dgm:prSet presAssocID="{07212A5D-CEB0-4CF0-BA2B-9599A2004670}" presName="spacer" presStyleCnt="0"/>
      <dgm:spPr/>
      <dgm:t>
        <a:bodyPr/>
        <a:lstStyle/>
        <a:p>
          <a:endParaRPr lang="en-US"/>
        </a:p>
      </dgm:t>
    </dgm:pt>
    <dgm:pt modelId="{AA8A937F-D49C-41D9-A9B7-393386DAE8AC}" type="pres">
      <dgm:prSet presAssocID="{D2E1E881-2A8B-49A1-8081-38D4919F1CD9}" presName="parentText" presStyleLbl="node1" presStyleIdx="4" presStyleCnt="6" custScaleY="67175">
        <dgm:presLayoutVars>
          <dgm:chMax val="0"/>
          <dgm:bulletEnabled val="1"/>
        </dgm:presLayoutVars>
      </dgm:prSet>
      <dgm:spPr/>
      <dgm:t>
        <a:bodyPr/>
        <a:lstStyle/>
        <a:p>
          <a:endParaRPr lang="en-US"/>
        </a:p>
      </dgm:t>
    </dgm:pt>
    <dgm:pt modelId="{80608842-D2C2-445C-A52E-9253146A0666}" type="pres">
      <dgm:prSet presAssocID="{DA037AB0-D74D-43CB-BD1B-BA0DD7C479A1}" presName="spacer" presStyleCnt="0"/>
      <dgm:spPr/>
    </dgm:pt>
    <dgm:pt modelId="{2EB7D3FA-250E-4F56-A9B0-C5AA0134E3BB}" type="pres">
      <dgm:prSet presAssocID="{FF2132BF-F09B-49F5-AB31-99E7CE70E1C7}" presName="parentText" presStyleLbl="node1" presStyleIdx="5" presStyleCnt="6" custScaleY="62263" custLinFactNeighborY="-9398">
        <dgm:presLayoutVars>
          <dgm:chMax val="0"/>
          <dgm:bulletEnabled val="1"/>
        </dgm:presLayoutVars>
      </dgm:prSet>
      <dgm:spPr/>
      <dgm:t>
        <a:bodyPr/>
        <a:lstStyle/>
        <a:p>
          <a:endParaRPr lang="en-US"/>
        </a:p>
      </dgm:t>
    </dgm:pt>
  </dgm:ptLst>
  <dgm:cxnLst>
    <dgm:cxn modelId="{2E46F766-50E7-4015-83C1-FEF6484316BF}" srcId="{D32F8FCF-EDF2-4321-B49C-D5DF3D295B52}" destId="{FC2A7E5C-B22A-46C4-9AFD-A55CEAE725CE}" srcOrd="1" destOrd="0" parTransId="{4321AB2E-56BE-4B81-A95D-78D0C600BF84}" sibTransId="{D600FDB0-EB0D-494C-8ECC-EFA51A794305}"/>
    <dgm:cxn modelId="{19D9F5E3-0714-4425-B1DF-ED5653129A86}" srcId="{D32F8FCF-EDF2-4321-B49C-D5DF3D295B52}" destId="{32F9483E-A135-41CD-9B8E-5BB23FE4E385}" srcOrd="3" destOrd="0" parTransId="{8400DE60-AB66-4C74-B12F-ABCFD84D948C}" sibTransId="{07212A5D-CEB0-4CF0-BA2B-9599A2004670}"/>
    <dgm:cxn modelId="{0BD0C4EB-F750-420E-910C-14F6B2C3678A}" srcId="{D32F8FCF-EDF2-4321-B49C-D5DF3D295B52}" destId="{FF2132BF-F09B-49F5-AB31-99E7CE70E1C7}" srcOrd="5" destOrd="0" parTransId="{67247185-BB54-4129-8A20-6808698D348F}" sibTransId="{3AA164DC-391F-4CDC-8793-ABEF635916E8}"/>
    <dgm:cxn modelId="{23D572E2-960E-4AE2-8D83-1907F08EAE7B}" type="presOf" srcId="{4E1CD5B7-2CF3-44AA-979B-6F420433627D}" destId="{388723AB-37EB-4EC2-B7B0-759657273835}" srcOrd="0" destOrd="0" presId="urn:microsoft.com/office/officeart/2005/8/layout/vList2"/>
    <dgm:cxn modelId="{7B09A4CC-740D-4969-A5E8-4825642E6E59}" type="presOf" srcId="{32F9483E-A135-41CD-9B8E-5BB23FE4E385}" destId="{02F157C3-4AF0-4564-919C-72DA0052C758}" srcOrd="0" destOrd="0" presId="urn:microsoft.com/office/officeart/2005/8/layout/vList2"/>
    <dgm:cxn modelId="{E5C9D517-AEA1-46B8-AFBB-FF5F03BEE688}" srcId="{D32F8FCF-EDF2-4321-B49C-D5DF3D295B52}" destId="{D2E1E881-2A8B-49A1-8081-38D4919F1CD9}" srcOrd="4" destOrd="0" parTransId="{A343D0B4-8CF1-4F5D-819F-7251DAD2D450}" sibTransId="{DA037AB0-D74D-43CB-BD1B-BA0DD7C479A1}"/>
    <dgm:cxn modelId="{DDB10BE9-639F-4256-B539-62AAC9411A9B}" type="presOf" srcId="{562882C0-AB97-4E3B-8D46-8E574B04BE56}" destId="{A6445519-E36D-458F-8F29-D286534B965D}" srcOrd="0" destOrd="0" presId="urn:microsoft.com/office/officeart/2005/8/layout/vList2"/>
    <dgm:cxn modelId="{9C7CC7E0-0ED1-46FC-A2A1-D247C98D5A86}" type="presOf" srcId="{FF2132BF-F09B-49F5-AB31-99E7CE70E1C7}" destId="{2EB7D3FA-250E-4F56-A9B0-C5AA0134E3BB}" srcOrd="0" destOrd="0" presId="urn:microsoft.com/office/officeart/2005/8/layout/vList2"/>
    <dgm:cxn modelId="{12B3EC21-7F63-4391-9C7E-D04395D63354}" type="presOf" srcId="{D32F8FCF-EDF2-4321-B49C-D5DF3D295B52}" destId="{9FF9BD46-DE44-4B30-80ED-AC3A9E213A06}" srcOrd="0" destOrd="0" presId="urn:microsoft.com/office/officeart/2005/8/layout/vList2"/>
    <dgm:cxn modelId="{44EA8623-A348-40F4-B3C9-7927CA52FEB5}" type="presOf" srcId="{D2E1E881-2A8B-49A1-8081-38D4919F1CD9}" destId="{AA8A937F-D49C-41D9-A9B7-393386DAE8AC}" srcOrd="0" destOrd="0" presId="urn:microsoft.com/office/officeart/2005/8/layout/vList2"/>
    <dgm:cxn modelId="{E8D95785-E9E4-4618-B268-C90282AF6172}" srcId="{D32F8FCF-EDF2-4321-B49C-D5DF3D295B52}" destId="{562882C0-AB97-4E3B-8D46-8E574B04BE56}" srcOrd="2" destOrd="0" parTransId="{22DAB85A-2AC9-4DDD-B986-E5A7070B9054}" sibTransId="{7363CEF2-942E-416F-BE41-E1618140DA9E}"/>
    <dgm:cxn modelId="{EC90D957-0420-4F9F-B46E-78A7F7B0F39E}" srcId="{D32F8FCF-EDF2-4321-B49C-D5DF3D295B52}" destId="{4E1CD5B7-2CF3-44AA-979B-6F420433627D}" srcOrd="0" destOrd="0" parTransId="{FBC00986-3EA4-4861-B52A-BDA881DCC91F}" sibTransId="{2809EA95-811D-4B67-9AD8-C4A1090D9C07}"/>
    <dgm:cxn modelId="{F9A36C27-BC8E-4943-B6DF-80C8A1F06DB4}" type="presOf" srcId="{FC2A7E5C-B22A-46C4-9AFD-A55CEAE725CE}" destId="{0256FAD6-365E-4CAB-8266-8CECC71F7F52}" srcOrd="0" destOrd="0" presId="urn:microsoft.com/office/officeart/2005/8/layout/vList2"/>
    <dgm:cxn modelId="{4503E958-75A7-4F69-BEAC-38DCC379E522}" type="presParOf" srcId="{9FF9BD46-DE44-4B30-80ED-AC3A9E213A06}" destId="{388723AB-37EB-4EC2-B7B0-759657273835}" srcOrd="0" destOrd="0" presId="urn:microsoft.com/office/officeart/2005/8/layout/vList2"/>
    <dgm:cxn modelId="{6E580114-D8D6-42C1-A563-6AF8EE30B9B5}" type="presParOf" srcId="{9FF9BD46-DE44-4B30-80ED-AC3A9E213A06}" destId="{D877BAB3-7DBF-46AB-A039-BE8C107F0C8C}" srcOrd="1" destOrd="0" presId="urn:microsoft.com/office/officeart/2005/8/layout/vList2"/>
    <dgm:cxn modelId="{554AD669-548E-4AF0-A01D-6B7E705FEE44}" type="presParOf" srcId="{9FF9BD46-DE44-4B30-80ED-AC3A9E213A06}" destId="{0256FAD6-365E-4CAB-8266-8CECC71F7F52}" srcOrd="2" destOrd="0" presId="urn:microsoft.com/office/officeart/2005/8/layout/vList2"/>
    <dgm:cxn modelId="{24967005-0C31-4B83-BC12-5423521B71FF}" type="presParOf" srcId="{9FF9BD46-DE44-4B30-80ED-AC3A9E213A06}" destId="{C88DBDBC-73BA-40D4-ACAA-61468FA8920B}" srcOrd="3" destOrd="0" presId="urn:microsoft.com/office/officeart/2005/8/layout/vList2"/>
    <dgm:cxn modelId="{F4608EE3-F87C-4E97-A837-B79914F1833D}" type="presParOf" srcId="{9FF9BD46-DE44-4B30-80ED-AC3A9E213A06}" destId="{A6445519-E36D-458F-8F29-D286534B965D}" srcOrd="4" destOrd="0" presId="urn:microsoft.com/office/officeart/2005/8/layout/vList2"/>
    <dgm:cxn modelId="{1A477AAD-6921-48B1-8B29-66F8D5D0EF1B}" type="presParOf" srcId="{9FF9BD46-DE44-4B30-80ED-AC3A9E213A06}" destId="{A2EE26A5-691E-4C3F-B7EF-20DE69EA838D}" srcOrd="5" destOrd="0" presId="urn:microsoft.com/office/officeart/2005/8/layout/vList2"/>
    <dgm:cxn modelId="{716EF6FA-E348-4679-827C-9732902606B4}" type="presParOf" srcId="{9FF9BD46-DE44-4B30-80ED-AC3A9E213A06}" destId="{02F157C3-4AF0-4564-919C-72DA0052C758}" srcOrd="6" destOrd="0" presId="urn:microsoft.com/office/officeart/2005/8/layout/vList2"/>
    <dgm:cxn modelId="{28297129-55C6-4D24-86F8-4C31145C9DF6}" type="presParOf" srcId="{9FF9BD46-DE44-4B30-80ED-AC3A9E213A06}" destId="{3C7DB9C2-B0E1-49BC-BB9B-F7C0921C4DD2}" srcOrd="7" destOrd="0" presId="urn:microsoft.com/office/officeart/2005/8/layout/vList2"/>
    <dgm:cxn modelId="{603E26FF-F072-48B3-9926-9B8EEC80C649}" type="presParOf" srcId="{9FF9BD46-DE44-4B30-80ED-AC3A9E213A06}" destId="{AA8A937F-D49C-41D9-A9B7-393386DAE8AC}" srcOrd="8" destOrd="0" presId="urn:microsoft.com/office/officeart/2005/8/layout/vList2"/>
    <dgm:cxn modelId="{E184C924-E497-4AEF-9CDB-9BD99AC980AD}" type="presParOf" srcId="{9FF9BD46-DE44-4B30-80ED-AC3A9E213A06}" destId="{80608842-D2C2-445C-A52E-9253146A0666}" srcOrd="9" destOrd="0" presId="urn:microsoft.com/office/officeart/2005/8/layout/vList2"/>
    <dgm:cxn modelId="{D2F04F2C-CBC0-418B-8B36-D5C950D051A8}" type="presParOf" srcId="{9FF9BD46-DE44-4B30-80ED-AC3A9E213A06}" destId="{2EB7D3FA-250E-4F56-A9B0-C5AA0134E3BB}" srcOrd="10" destOrd="0" presId="urn:microsoft.com/office/officeart/2005/8/layout/vList2"/>
  </dgm:cxnLst>
  <dgm:bg/>
  <dgm:whole>
    <a:ln w="6350" cmpd="sng"/>
  </dgm:whole>
</dgm:dataModel>
</file>

<file path=ppt/diagrams/data4.xml><?xml version="1.0" encoding="utf-8"?>
<dgm:dataModel xmlns:dgm="http://schemas.openxmlformats.org/drawingml/2006/diagram" xmlns:a="http://schemas.openxmlformats.org/drawingml/2006/main">
  <dgm:ptLst>
    <dgm:pt modelId="{9E018682-F920-4DE4-848B-9A1180AFE0E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78D2F9B-A2F9-4F46-B4BA-303592BBD943}">
      <dgm:prSet phldrT="[Text]" custT="1"/>
      <dgm:spPr>
        <a:solidFill>
          <a:schemeClr val="accent4">
            <a:lumMod val="75000"/>
          </a:schemeClr>
        </a:solidFill>
      </dgm:spPr>
      <dgm:t>
        <a:bodyPr/>
        <a:lstStyle/>
        <a:p>
          <a:r>
            <a:rPr lang="en-US" sz="1600" b="1" dirty="0" smtClean="0"/>
            <a:t>Table and Records</a:t>
          </a:r>
          <a:endParaRPr lang="en-US" sz="1600" b="1" dirty="0"/>
        </a:p>
      </dgm:t>
    </dgm:pt>
    <dgm:pt modelId="{45869E47-1BF0-4EF2-96EC-175A26B99201}" type="parTrans" cxnId="{50950AD4-7138-4475-BC92-A03F6BE82EAE}">
      <dgm:prSet/>
      <dgm:spPr/>
      <dgm:t>
        <a:bodyPr/>
        <a:lstStyle/>
        <a:p>
          <a:endParaRPr lang="en-US"/>
        </a:p>
      </dgm:t>
    </dgm:pt>
    <dgm:pt modelId="{BD4901A9-4372-4AF1-8C7A-84CFB47CEEDE}" type="sibTrans" cxnId="{50950AD4-7138-4475-BC92-A03F6BE82EAE}">
      <dgm:prSet/>
      <dgm:spPr/>
      <dgm:t>
        <a:bodyPr/>
        <a:lstStyle/>
        <a:p>
          <a:endParaRPr lang="en-US"/>
        </a:p>
      </dgm:t>
    </dgm:pt>
    <dgm:pt modelId="{05681F84-B782-4778-A47F-95E98E8F0936}">
      <dgm:prSet custT="1"/>
      <dgm:spPr>
        <a:solidFill>
          <a:schemeClr val="accent3">
            <a:lumMod val="40000"/>
            <a:lumOff val="60000"/>
            <a:alpha val="90000"/>
          </a:schemeClr>
        </a:solidFill>
      </dgm:spPr>
      <dgm:t>
        <a:bodyPr/>
        <a:lstStyle/>
        <a:p>
          <a:r>
            <a:rPr lang="en-US" sz="1400" dirty="0" smtClean="0"/>
            <a:t>A Table and Records database consists of data stored in a table as rows and columns. </a:t>
          </a:r>
          <a:endParaRPr lang="en-US" sz="1400" dirty="0"/>
        </a:p>
      </dgm:t>
    </dgm:pt>
    <dgm:pt modelId="{94602FF8-8E8F-4206-86B0-8352F4A5697E}" type="parTrans" cxnId="{043DF2DA-9F92-4B51-A9D1-9352771068E1}">
      <dgm:prSet/>
      <dgm:spPr/>
      <dgm:t>
        <a:bodyPr/>
        <a:lstStyle/>
        <a:p>
          <a:endParaRPr lang="en-US"/>
        </a:p>
      </dgm:t>
    </dgm:pt>
    <dgm:pt modelId="{EBAC166F-BABC-43F1-8238-53B6458D9E37}" type="sibTrans" cxnId="{043DF2DA-9F92-4B51-A9D1-9352771068E1}">
      <dgm:prSet/>
      <dgm:spPr/>
      <dgm:t>
        <a:bodyPr/>
        <a:lstStyle/>
        <a:p>
          <a:endParaRPr lang="en-US"/>
        </a:p>
      </dgm:t>
    </dgm:pt>
    <dgm:pt modelId="{101235F9-FF00-449D-97C9-59D542E70142}">
      <dgm:prSet phldrT="[Text]" custT="1"/>
      <dgm:spPr>
        <a:solidFill>
          <a:schemeClr val="accent4">
            <a:lumMod val="75000"/>
          </a:schemeClr>
        </a:solidFill>
      </dgm:spPr>
      <dgm:t>
        <a:bodyPr/>
        <a:lstStyle/>
        <a:p>
          <a:r>
            <a:rPr lang="en-US" sz="1600" b="1" dirty="0" smtClean="0"/>
            <a:t>Relational Databases</a:t>
          </a:r>
          <a:endParaRPr lang="en-US" sz="1600" b="1" dirty="0"/>
        </a:p>
      </dgm:t>
    </dgm:pt>
    <dgm:pt modelId="{1D77122B-E1D1-409C-ABCF-C68449503553}" type="parTrans" cxnId="{AFDB311B-1846-4BF0-8FF7-6C3E7111B511}">
      <dgm:prSet/>
      <dgm:spPr/>
      <dgm:t>
        <a:bodyPr/>
        <a:lstStyle/>
        <a:p>
          <a:endParaRPr lang="en-US"/>
        </a:p>
      </dgm:t>
    </dgm:pt>
    <dgm:pt modelId="{74B5A358-14EA-4C0C-8B47-CD096DB6B125}" type="sibTrans" cxnId="{AFDB311B-1846-4BF0-8FF7-6C3E7111B511}">
      <dgm:prSet/>
      <dgm:spPr/>
      <dgm:t>
        <a:bodyPr/>
        <a:lstStyle/>
        <a:p>
          <a:endParaRPr lang="en-US"/>
        </a:p>
      </dgm:t>
    </dgm:pt>
    <dgm:pt modelId="{8D35BFD3-EC3A-4954-812C-DB8A7C46B8F7}">
      <dgm:prSet custT="1"/>
      <dgm:spPr>
        <a:solidFill>
          <a:schemeClr val="accent3">
            <a:lumMod val="40000"/>
            <a:lumOff val="60000"/>
            <a:alpha val="90000"/>
          </a:schemeClr>
        </a:solidFill>
      </dgm:spPr>
      <dgm:t>
        <a:bodyPr/>
        <a:lstStyle/>
        <a:p>
          <a:r>
            <a:rPr lang="en-US" sz="1400" dirty="0" smtClean="0"/>
            <a:t>A Relational database is a structured collection of information that is related to a particular subject or purpose, such as a database regarding student info or a human resource database. </a:t>
          </a:r>
          <a:endParaRPr lang="en-US" sz="1400" dirty="0"/>
        </a:p>
      </dgm:t>
    </dgm:pt>
    <dgm:pt modelId="{A60918A0-3936-4716-977E-6065D4C1AE37}" type="parTrans" cxnId="{63EF7A13-9C47-4007-82F7-496B480A6064}">
      <dgm:prSet/>
      <dgm:spPr/>
      <dgm:t>
        <a:bodyPr/>
        <a:lstStyle/>
        <a:p>
          <a:endParaRPr lang="en-US"/>
        </a:p>
      </dgm:t>
    </dgm:pt>
    <dgm:pt modelId="{0CA630B0-785B-4882-8E21-3007B8928702}" type="sibTrans" cxnId="{63EF7A13-9C47-4007-82F7-496B480A6064}">
      <dgm:prSet/>
      <dgm:spPr/>
      <dgm:t>
        <a:bodyPr/>
        <a:lstStyle/>
        <a:p>
          <a:endParaRPr lang="en-US"/>
        </a:p>
      </dgm:t>
    </dgm:pt>
    <dgm:pt modelId="{32CB487D-AFCB-45DD-981A-B7D8764B43AF}">
      <dgm:prSet custT="1"/>
      <dgm:spPr>
        <a:solidFill>
          <a:schemeClr val="accent3">
            <a:lumMod val="40000"/>
            <a:lumOff val="60000"/>
            <a:alpha val="90000"/>
          </a:schemeClr>
        </a:solidFill>
      </dgm:spPr>
      <dgm:t>
        <a:bodyPr/>
        <a:lstStyle/>
        <a:p>
          <a:r>
            <a:rPr lang="en-US" sz="1400" dirty="0" smtClean="0"/>
            <a:t>The data in a row is known as a record whereas the data in the column is known as field. </a:t>
          </a:r>
          <a:endParaRPr lang="en-US" sz="1400" dirty="0"/>
        </a:p>
      </dgm:t>
    </dgm:pt>
    <dgm:pt modelId="{D8EA2943-FA10-4A84-A649-F22185A8252F}" type="parTrans" cxnId="{F4B6FA74-B1A0-4480-A7FD-5B8A5A20CCC5}">
      <dgm:prSet/>
      <dgm:spPr/>
      <dgm:t>
        <a:bodyPr/>
        <a:lstStyle/>
        <a:p>
          <a:endParaRPr lang="en-US"/>
        </a:p>
      </dgm:t>
    </dgm:pt>
    <dgm:pt modelId="{E7D4A9B5-2671-452A-BE06-466D18EF3131}" type="sibTrans" cxnId="{F4B6FA74-B1A0-4480-A7FD-5B8A5A20CCC5}">
      <dgm:prSet/>
      <dgm:spPr/>
      <dgm:t>
        <a:bodyPr/>
        <a:lstStyle/>
        <a:p>
          <a:endParaRPr lang="en-US"/>
        </a:p>
      </dgm:t>
    </dgm:pt>
    <dgm:pt modelId="{41054508-74E4-41A1-B37A-85C6B8A6961A}">
      <dgm:prSet custT="1"/>
      <dgm:spPr>
        <a:solidFill>
          <a:schemeClr val="accent3">
            <a:lumMod val="40000"/>
            <a:lumOff val="60000"/>
            <a:alpha val="90000"/>
          </a:schemeClr>
        </a:solidFill>
      </dgm:spPr>
      <dgm:t>
        <a:bodyPr/>
        <a:lstStyle/>
        <a:p>
          <a:r>
            <a:rPr lang="en-US" sz="1400" dirty="0" smtClean="0"/>
            <a:t>The structure of the table defines the type of data stored in it. </a:t>
          </a:r>
          <a:endParaRPr lang="en-US" sz="1400" dirty="0"/>
        </a:p>
      </dgm:t>
    </dgm:pt>
    <dgm:pt modelId="{A093EC8E-FEBA-4F05-90EE-908FA770359A}" type="parTrans" cxnId="{3B055451-5D10-412F-AA80-30E44133BE71}">
      <dgm:prSet/>
      <dgm:spPr/>
      <dgm:t>
        <a:bodyPr/>
        <a:lstStyle/>
        <a:p>
          <a:endParaRPr lang="en-US"/>
        </a:p>
      </dgm:t>
    </dgm:pt>
    <dgm:pt modelId="{5F5B00A5-46F0-41D0-B993-4D9F4DE94DDF}" type="sibTrans" cxnId="{3B055451-5D10-412F-AA80-30E44133BE71}">
      <dgm:prSet/>
      <dgm:spPr/>
      <dgm:t>
        <a:bodyPr/>
        <a:lstStyle/>
        <a:p>
          <a:endParaRPr lang="en-US"/>
        </a:p>
      </dgm:t>
    </dgm:pt>
    <dgm:pt modelId="{0A7810F1-3482-4618-ACD7-EE6B83B1B474}">
      <dgm:prSet custT="1"/>
      <dgm:spPr>
        <a:solidFill>
          <a:schemeClr val="accent3">
            <a:lumMod val="40000"/>
            <a:lumOff val="60000"/>
            <a:alpha val="90000"/>
          </a:schemeClr>
        </a:solidFill>
      </dgm:spPr>
      <dgm:t>
        <a:bodyPr/>
        <a:lstStyle/>
        <a:p>
          <a:r>
            <a:rPr lang="en-US" sz="1400" dirty="0" smtClean="0"/>
            <a:t>The table can store data as character strings, numbers, floating-point numbers, date and also images, which are specified at the time the table is built up. </a:t>
          </a:r>
          <a:endParaRPr lang="en-US" sz="1400" dirty="0"/>
        </a:p>
      </dgm:t>
    </dgm:pt>
    <dgm:pt modelId="{522FD21B-6F17-4249-B1AF-EF98D7F326CD}" type="parTrans" cxnId="{F634E7D6-E37D-4390-B8F9-55FD3472199C}">
      <dgm:prSet/>
      <dgm:spPr/>
      <dgm:t>
        <a:bodyPr/>
        <a:lstStyle/>
        <a:p>
          <a:endParaRPr lang="en-US"/>
        </a:p>
      </dgm:t>
    </dgm:pt>
    <dgm:pt modelId="{1248AC32-B57E-4C35-8F4F-239481190E74}" type="sibTrans" cxnId="{F634E7D6-E37D-4390-B8F9-55FD3472199C}">
      <dgm:prSet/>
      <dgm:spPr/>
      <dgm:t>
        <a:bodyPr/>
        <a:lstStyle/>
        <a:p>
          <a:endParaRPr lang="en-US"/>
        </a:p>
      </dgm:t>
    </dgm:pt>
    <dgm:pt modelId="{2B526875-2C0C-4E19-B078-CEE14360E64F}">
      <dgm:prSet custT="1"/>
      <dgm:spPr>
        <a:solidFill>
          <a:schemeClr val="accent3">
            <a:lumMod val="40000"/>
            <a:lumOff val="60000"/>
            <a:alpha val="90000"/>
          </a:schemeClr>
        </a:solidFill>
      </dgm:spPr>
      <dgm:t>
        <a:bodyPr/>
        <a:lstStyle/>
        <a:p>
          <a:r>
            <a:rPr lang="en-US" sz="1400" dirty="0" smtClean="0"/>
            <a:t>Data can be stored in tables in a relational way so that a relation is established between the records entered. </a:t>
          </a:r>
          <a:endParaRPr lang="en-US" sz="1400" dirty="0"/>
        </a:p>
      </dgm:t>
    </dgm:pt>
    <dgm:pt modelId="{BF7AD4CB-D6A5-470A-946B-15887A9F023E}" type="parTrans" cxnId="{44652781-5A3B-4C6C-89CE-26A9FB0C57F7}">
      <dgm:prSet/>
      <dgm:spPr/>
      <dgm:t>
        <a:bodyPr/>
        <a:lstStyle/>
        <a:p>
          <a:endParaRPr lang="en-US"/>
        </a:p>
      </dgm:t>
    </dgm:pt>
    <dgm:pt modelId="{9B7B10B1-9BD9-40B4-BB39-08213DC35C25}" type="sibTrans" cxnId="{44652781-5A3B-4C6C-89CE-26A9FB0C57F7}">
      <dgm:prSet/>
      <dgm:spPr/>
      <dgm:t>
        <a:bodyPr/>
        <a:lstStyle/>
        <a:p>
          <a:endParaRPr lang="en-US"/>
        </a:p>
      </dgm:t>
    </dgm:pt>
    <dgm:pt modelId="{65452F3C-3613-4443-AEB8-90AA5C0CE4DA}">
      <dgm:prSet custT="1"/>
      <dgm:spPr>
        <a:solidFill>
          <a:schemeClr val="accent3">
            <a:lumMod val="40000"/>
            <a:lumOff val="60000"/>
            <a:alpha val="90000"/>
          </a:schemeClr>
        </a:solidFill>
      </dgm:spPr>
      <dgm:t>
        <a:bodyPr/>
        <a:lstStyle/>
        <a:p>
          <a:r>
            <a:rPr lang="en-US" sz="1400" dirty="0" smtClean="0"/>
            <a:t>The relation between the records described must be of the same type.</a:t>
          </a:r>
          <a:endParaRPr lang="en-US" sz="1400" dirty="0"/>
        </a:p>
      </dgm:t>
    </dgm:pt>
    <dgm:pt modelId="{B65EA3B3-6EA8-4126-B3D5-1732081AE74A}" type="parTrans" cxnId="{4C9D8D04-A5C4-48AB-AB09-458533E487D5}">
      <dgm:prSet/>
      <dgm:spPr/>
      <dgm:t>
        <a:bodyPr/>
        <a:lstStyle/>
        <a:p>
          <a:endParaRPr lang="en-US"/>
        </a:p>
      </dgm:t>
    </dgm:pt>
    <dgm:pt modelId="{E4BCBC56-B4FD-4ACE-B2D5-194B7E04621F}" type="sibTrans" cxnId="{4C9D8D04-A5C4-48AB-AB09-458533E487D5}">
      <dgm:prSet/>
      <dgm:spPr/>
      <dgm:t>
        <a:bodyPr/>
        <a:lstStyle/>
        <a:p>
          <a:endParaRPr lang="en-US"/>
        </a:p>
      </dgm:t>
    </dgm:pt>
    <dgm:pt modelId="{D71990C8-DC7A-4134-A636-F35123306C53}">
      <dgm:prSet custT="1"/>
      <dgm:spPr>
        <a:solidFill>
          <a:schemeClr val="accent3">
            <a:lumMod val="40000"/>
            <a:lumOff val="60000"/>
            <a:alpha val="90000"/>
          </a:schemeClr>
        </a:solidFill>
      </dgm:spPr>
      <dgm:t>
        <a:bodyPr/>
        <a:lstStyle/>
        <a:p>
          <a:r>
            <a:rPr lang="en-US" sz="1400" dirty="0" smtClean="0"/>
            <a:t>You use databases to manage information such as student id, student name, roll number, course details, and center is stored in a database. </a:t>
          </a:r>
          <a:endParaRPr lang="en-US" sz="1400" dirty="0"/>
        </a:p>
      </dgm:t>
    </dgm:pt>
    <dgm:pt modelId="{68EC8563-D350-409B-9373-85ED507D8AAC}" type="parTrans" cxnId="{F3EF6F86-550A-4857-BB42-5F8F6482D76B}">
      <dgm:prSet/>
      <dgm:spPr/>
      <dgm:t>
        <a:bodyPr/>
        <a:lstStyle/>
        <a:p>
          <a:endParaRPr lang="en-US"/>
        </a:p>
      </dgm:t>
    </dgm:pt>
    <dgm:pt modelId="{6400C96E-A000-40D6-B65D-90C3504CA319}" type="sibTrans" cxnId="{F3EF6F86-550A-4857-BB42-5F8F6482D76B}">
      <dgm:prSet/>
      <dgm:spPr/>
      <dgm:t>
        <a:bodyPr/>
        <a:lstStyle/>
        <a:p>
          <a:endParaRPr lang="en-US"/>
        </a:p>
      </dgm:t>
    </dgm:pt>
    <dgm:pt modelId="{4B539AAF-BECF-409A-88A5-DB2DF98680E1}">
      <dgm:prSet custT="1"/>
      <dgm:spPr>
        <a:solidFill>
          <a:schemeClr val="accent3">
            <a:lumMod val="40000"/>
            <a:lumOff val="60000"/>
            <a:alpha val="90000"/>
          </a:schemeClr>
        </a:solidFill>
      </dgm:spPr>
      <dgm:t>
        <a:bodyPr/>
        <a:lstStyle/>
        <a:p>
          <a:r>
            <a:rPr lang="en-US" sz="1400" dirty="0" smtClean="0"/>
            <a:t>Within the database, organize the data into storage containers called tables. Tables are made up of columns and rows. </a:t>
          </a:r>
          <a:endParaRPr lang="en-US" sz="1400" dirty="0"/>
        </a:p>
      </dgm:t>
    </dgm:pt>
    <dgm:pt modelId="{0448E3C7-AC50-4EF1-9233-C84A67550590}" type="parTrans" cxnId="{C139FECB-1883-436E-AE28-1F8956DC71BB}">
      <dgm:prSet/>
      <dgm:spPr/>
      <dgm:t>
        <a:bodyPr/>
        <a:lstStyle/>
        <a:p>
          <a:endParaRPr lang="en-US"/>
        </a:p>
      </dgm:t>
    </dgm:pt>
    <dgm:pt modelId="{DA1CBC4F-2311-4EE2-A98D-F950675FCF02}" type="sibTrans" cxnId="{C139FECB-1883-436E-AE28-1F8956DC71BB}">
      <dgm:prSet/>
      <dgm:spPr/>
      <dgm:t>
        <a:bodyPr/>
        <a:lstStyle/>
        <a:p>
          <a:endParaRPr lang="en-US"/>
        </a:p>
      </dgm:t>
    </dgm:pt>
    <dgm:pt modelId="{3033AB8E-9CF9-48CC-B80A-61758C9E6915}">
      <dgm:prSet custT="1"/>
      <dgm:spPr>
        <a:solidFill>
          <a:schemeClr val="accent3">
            <a:lumMod val="40000"/>
            <a:lumOff val="60000"/>
            <a:alpha val="90000"/>
          </a:schemeClr>
        </a:solidFill>
      </dgm:spPr>
      <dgm:t>
        <a:bodyPr/>
        <a:lstStyle/>
        <a:p>
          <a:r>
            <a:rPr lang="en-US" sz="1400" dirty="0" smtClean="0"/>
            <a:t>Columns represent individual fields in a table. </a:t>
          </a:r>
          <a:endParaRPr lang="en-US" sz="1400" dirty="0"/>
        </a:p>
      </dgm:t>
    </dgm:pt>
    <dgm:pt modelId="{322DEE40-A8D6-4744-BACB-5F7332D46993}" type="parTrans" cxnId="{15592C63-3F41-4D2C-9843-88FA03775670}">
      <dgm:prSet/>
      <dgm:spPr/>
      <dgm:t>
        <a:bodyPr/>
        <a:lstStyle/>
        <a:p>
          <a:endParaRPr lang="en-US"/>
        </a:p>
      </dgm:t>
    </dgm:pt>
    <dgm:pt modelId="{04381B4A-0983-4A04-8A5A-92AF7CDE660D}" type="sibTrans" cxnId="{15592C63-3F41-4D2C-9843-88FA03775670}">
      <dgm:prSet/>
      <dgm:spPr/>
      <dgm:t>
        <a:bodyPr/>
        <a:lstStyle/>
        <a:p>
          <a:endParaRPr lang="en-US"/>
        </a:p>
      </dgm:t>
    </dgm:pt>
    <dgm:pt modelId="{A01B2BBE-9658-402D-8A1C-95439797E1B8}">
      <dgm:prSet custT="1"/>
      <dgm:spPr>
        <a:solidFill>
          <a:schemeClr val="accent3">
            <a:lumMod val="40000"/>
            <a:lumOff val="60000"/>
            <a:alpha val="90000"/>
          </a:schemeClr>
        </a:solidFill>
      </dgm:spPr>
      <dgm:t>
        <a:bodyPr/>
        <a:lstStyle/>
        <a:p>
          <a:r>
            <a:rPr lang="en-US" sz="1400" dirty="0" smtClean="0"/>
            <a:t>Rows represent records of data in a table. </a:t>
          </a:r>
          <a:endParaRPr lang="en-US" sz="1400" dirty="0"/>
        </a:p>
      </dgm:t>
    </dgm:pt>
    <dgm:pt modelId="{0A6F39AE-47D0-442B-978C-C8ED3991AC5D}" type="parTrans" cxnId="{AB3F53FE-1226-42B2-9F5D-BECAFBDB1FAB}">
      <dgm:prSet/>
      <dgm:spPr/>
      <dgm:t>
        <a:bodyPr/>
        <a:lstStyle/>
        <a:p>
          <a:endParaRPr lang="en-US"/>
        </a:p>
      </dgm:t>
    </dgm:pt>
    <dgm:pt modelId="{7EA7F7BB-AD97-48FB-9BE2-8FCAAFB64992}" type="sibTrans" cxnId="{AB3F53FE-1226-42B2-9F5D-BECAFBDB1FAB}">
      <dgm:prSet/>
      <dgm:spPr/>
      <dgm:t>
        <a:bodyPr/>
        <a:lstStyle/>
        <a:p>
          <a:endParaRPr lang="en-US"/>
        </a:p>
      </dgm:t>
    </dgm:pt>
    <dgm:pt modelId="{35B9770D-CA92-443B-8E98-61B8397B238F}" type="pres">
      <dgm:prSet presAssocID="{9E018682-F920-4DE4-848B-9A1180AFE0E6}" presName="linear" presStyleCnt="0">
        <dgm:presLayoutVars>
          <dgm:dir/>
          <dgm:animLvl val="lvl"/>
          <dgm:resizeHandles val="exact"/>
        </dgm:presLayoutVars>
      </dgm:prSet>
      <dgm:spPr/>
      <dgm:t>
        <a:bodyPr/>
        <a:lstStyle/>
        <a:p>
          <a:endParaRPr lang="en-US"/>
        </a:p>
      </dgm:t>
    </dgm:pt>
    <dgm:pt modelId="{79CE43D1-87A1-4EA2-BC10-22B6037217FF}" type="pres">
      <dgm:prSet presAssocID="{E78D2F9B-A2F9-4F46-B4BA-303592BBD943}" presName="parentLin" presStyleCnt="0"/>
      <dgm:spPr/>
    </dgm:pt>
    <dgm:pt modelId="{4D331CF4-02D7-4FEE-80B1-B1DE57E7C063}" type="pres">
      <dgm:prSet presAssocID="{E78D2F9B-A2F9-4F46-B4BA-303592BBD943}" presName="parentLeftMargin" presStyleLbl="node1" presStyleIdx="0" presStyleCnt="2"/>
      <dgm:spPr/>
      <dgm:t>
        <a:bodyPr/>
        <a:lstStyle/>
        <a:p>
          <a:endParaRPr lang="en-US"/>
        </a:p>
      </dgm:t>
    </dgm:pt>
    <dgm:pt modelId="{BA6D28AA-79AE-468C-92AF-1B3BA54E5829}" type="pres">
      <dgm:prSet presAssocID="{E78D2F9B-A2F9-4F46-B4BA-303592BBD943}" presName="parentText" presStyleLbl="node1" presStyleIdx="0" presStyleCnt="2" custScaleY="84463" custLinFactNeighborX="-40000">
        <dgm:presLayoutVars>
          <dgm:chMax val="0"/>
          <dgm:bulletEnabled val="1"/>
        </dgm:presLayoutVars>
      </dgm:prSet>
      <dgm:spPr/>
      <dgm:t>
        <a:bodyPr/>
        <a:lstStyle/>
        <a:p>
          <a:endParaRPr lang="en-US"/>
        </a:p>
      </dgm:t>
    </dgm:pt>
    <dgm:pt modelId="{1F6E77D1-A85B-4C97-9B5D-2E2B525336AA}" type="pres">
      <dgm:prSet presAssocID="{E78D2F9B-A2F9-4F46-B4BA-303592BBD943}" presName="negativeSpace" presStyleCnt="0"/>
      <dgm:spPr/>
    </dgm:pt>
    <dgm:pt modelId="{EAC038EA-CD33-4F31-8AE8-8CE5E530A12A}" type="pres">
      <dgm:prSet presAssocID="{E78D2F9B-A2F9-4F46-B4BA-303592BBD943}" presName="childText" presStyleLbl="conFgAcc1" presStyleIdx="0" presStyleCnt="2">
        <dgm:presLayoutVars>
          <dgm:bulletEnabled val="1"/>
        </dgm:presLayoutVars>
      </dgm:prSet>
      <dgm:spPr/>
      <dgm:t>
        <a:bodyPr/>
        <a:lstStyle/>
        <a:p>
          <a:endParaRPr lang="en-US"/>
        </a:p>
      </dgm:t>
    </dgm:pt>
    <dgm:pt modelId="{56BE9EF4-31E6-408B-B0B9-E6AC15B14F1C}" type="pres">
      <dgm:prSet presAssocID="{BD4901A9-4372-4AF1-8C7A-84CFB47CEEDE}" presName="spaceBetweenRectangles" presStyleCnt="0"/>
      <dgm:spPr/>
    </dgm:pt>
    <dgm:pt modelId="{29FC41EB-0256-42F7-AA16-B96359B4533E}" type="pres">
      <dgm:prSet presAssocID="{101235F9-FF00-449D-97C9-59D542E70142}" presName="parentLin" presStyleCnt="0"/>
      <dgm:spPr/>
    </dgm:pt>
    <dgm:pt modelId="{32E1CD56-7D09-465F-B810-17E9EACA8E01}" type="pres">
      <dgm:prSet presAssocID="{101235F9-FF00-449D-97C9-59D542E70142}" presName="parentLeftMargin" presStyleLbl="node1" presStyleIdx="0" presStyleCnt="2"/>
      <dgm:spPr/>
      <dgm:t>
        <a:bodyPr/>
        <a:lstStyle/>
        <a:p>
          <a:endParaRPr lang="en-US"/>
        </a:p>
      </dgm:t>
    </dgm:pt>
    <dgm:pt modelId="{89E74032-EAEF-47D0-8446-7CD058F7FAD3}" type="pres">
      <dgm:prSet presAssocID="{101235F9-FF00-449D-97C9-59D542E70142}" presName="parentText" presStyleLbl="node1" presStyleIdx="1" presStyleCnt="2" custScaleY="84463" custLinFactNeighborX="-40000">
        <dgm:presLayoutVars>
          <dgm:chMax val="0"/>
          <dgm:bulletEnabled val="1"/>
        </dgm:presLayoutVars>
      </dgm:prSet>
      <dgm:spPr/>
      <dgm:t>
        <a:bodyPr/>
        <a:lstStyle/>
        <a:p>
          <a:endParaRPr lang="en-US"/>
        </a:p>
      </dgm:t>
    </dgm:pt>
    <dgm:pt modelId="{D472F132-32D1-43AC-8A53-9BCA61D1929E}" type="pres">
      <dgm:prSet presAssocID="{101235F9-FF00-449D-97C9-59D542E70142}" presName="negativeSpace" presStyleCnt="0"/>
      <dgm:spPr/>
    </dgm:pt>
    <dgm:pt modelId="{1F50A5AF-DCF1-497E-A3CA-7B9C4DA4CC3D}" type="pres">
      <dgm:prSet presAssocID="{101235F9-FF00-449D-97C9-59D542E70142}" presName="childText" presStyleLbl="conFgAcc1" presStyleIdx="1" presStyleCnt="2">
        <dgm:presLayoutVars>
          <dgm:bulletEnabled val="1"/>
        </dgm:presLayoutVars>
      </dgm:prSet>
      <dgm:spPr/>
      <dgm:t>
        <a:bodyPr/>
        <a:lstStyle/>
        <a:p>
          <a:endParaRPr lang="en-US"/>
        </a:p>
      </dgm:t>
    </dgm:pt>
  </dgm:ptLst>
  <dgm:cxnLst>
    <dgm:cxn modelId="{CDC05791-43D2-49EE-951D-71A0B0878E06}" type="presOf" srcId="{9E018682-F920-4DE4-848B-9A1180AFE0E6}" destId="{35B9770D-CA92-443B-8E98-61B8397B238F}" srcOrd="0" destOrd="0" presId="urn:microsoft.com/office/officeart/2005/8/layout/list1"/>
    <dgm:cxn modelId="{AFDB311B-1846-4BF0-8FF7-6C3E7111B511}" srcId="{9E018682-F920-4DE4-848B-9A1180AFE0E6}" destId="{101235F9-FF00-449D-97C9-59D542E70142}" srcOrd="1" destOrd="0" parTransId="{1D77122B-E1D1-409C-ABCF-C68449503553}" sibTransId="{74B5A358-14EA-4C0C-8B47-CD096DB6B125}"/>
    <dgm:cxn modelId="{4C9D8D04-A5C4-48AB-AB09-458533E487D5}" srcId="{E78D2F9B-A2F9-4F46-B4BA-303592BBD943}" destId="{65452F3C-3613-4443-AEB8-90AA5C0CE4DA}" srcOrd="5" destOrd="0" parTransId="{B65EA3B3-6EA8-4126-B3D5-1732081AE74A}" sibTransId="{E4BCBC56-B4FD-4ACE-B2D5-194B7E04621F}"/>
    <dgm:cxn modelId="{F3EF6F86-550A-4857-BB42-5F8F6482D76B}" srcId="{101235F9-FF00-449D-97C9-59D542E70142}" destId="{D71990C8-DC7A-4134-A636-F35123306C53}" srcOrd="1" destOrd="0" parTransId="{68EC8563-D350-409B-9373-85ED507D8AAC}" sibTransId="{6400C96E-A000-40D6-B65D-90C3504CA319}"/>
    <dgm:cxn modelId="{B66B5496-A18B-4E8A-BA0F-59F348418107}" type="presOf" srcId="{E78D2F9B-A2F9-4F46-B4BA-303592BBD943}" destId="{BA6D28AA-79AE-468C-92AF-1B3BA54E5829}" srcOrd="1" destOrd="0" presId="urn:microsoft.com/office/officeart/2005/8/layout/list1"/>
    <dgm:cxn modelId="{1A804952-BFF5-41C8-9382-D3A9A7247972}" type="presOf" srcId="{4B539AAF-BECF-409A-88A5-DB2DF98680E1}" destId="{1F50A5AF-DCF1-497E-A3CA-7B9C4DA4CC3D}" srcOrd="0" destOrd="2" presId="urn:microsoft.com/office/officeart/2005/8/layout/list1"/>
    <dgm:cxn modelId="{83FFCF19-094C-4411-8BAF-895DC39B03A8}" type="presOf" srcId="{A01B2BBE-9658-402D-8A1C-95439797E1B8}" destId="{1F50A5AF-DCF1-497E-A3CA-7B9C4DA4CC3D}" srcOrd="0" destOrd="4" presId="urn:microsoft.com/office/officeart/2005/8/layout/list1"/>
    <dgm:cxn modelId="{CE2E8B45-2E51-4CE6-8A48-DF8993946F46}" type="presOf" srcId="{32CB487D-AFCB-45DD-981A-B7D8764B43AF}" destId="{EAC038EA-CD33-4F31-8AE8-8CE5E530A12A}" srcOrd="0" destOrd="1" presId="urn:microsoft.com/office/officeart/2005/8/layout/list1"/>
    <dgm:cxn modelId="{AB7ADD7C-E1F0-44A7-9874-AB082C6925F3}" type="presOf" srcId="{D71990C8-DC7A-4134-A636-F35123306C53}" destId="{1F50A5AF-DCF1-497E-A3CA-7B9C4DA4CC3D}" srcOrd="0" destOrd="1" presId="urn:microsoft.com/office/officeart/2005/8/layout/list1"/>
    <dgm:cxn modelId="{C75AF8BC-1615-41F0-96D4-AA7988421048}" type="presOf" srcId="{E78D2F9B-A2F9-4F46-B4BA-303592BBD943}" destId="{4D331CF4-02D7-4FEE-80B1-B1DE57E7C063}" srcOrd="0" destOrd="0" presId="urn:microsoft.com/office/officeart/2005/8/layout/list1"/>
    <dgm:cxn modelId="{C139FECB-1883-436E-AE28-1F8956DC71BB}" srcId="{101235F9-FF00-449D-97C9-59D542E70142}" destId="{4B539AAF-BECF-409A-88A5-DB2DF98680E1}" srcOrd="2" destOrd="0" parTransId="{0448E3C7-AC50-4EF1-9233-C84A67550590}" sibTransId="{DA1CBC4F-2311-4EE2-A98D-F950675FCF02}"/>
    <dgm:cxn modelId="{50950AD4-7138-4475-BC92-A03F6BE82EAE}" srcId="{9E018682-F920-4DE4-848B-9A1180AFE0E6}" destId="{E78D2F9B-A2F9-4F46-B4BA-303592BBD943}" srcOrd="0" destOrd="0" parTransId="{45869E47-1BF0-4EF2-96EC-175A26B99201}" sibTransId="{BD4901A9-4372-4AF1-8C7A-84CFB47CEEDE}"/>
    <dgm:cxn modelId="{AA76AF12-44C6-4A03-B52A-A86B2D847540}" type="presOf" srcId="{101235F9-FF00-449D-97C9-59D542E70142}" destId="{89E74032-EAEF-47D0-8446-7CD058F7FAD3}" srcOrd="1" destOrd="0" presId="urn:microsoft.com/office/officeart/2005/8/layout/list1"/>
    <dgm:cxn modelId="{68A7647B-BBE9-4BCB-A3B8-5402159557B8}" type="presOf" srcId="{2B526875-2C0C-4E19-B078-CEE14360E64F}" destId="{EAC038EA-CD33-4F31-8AE8-8CE5E530A12A}" srcOrd="0" destOrd="4" presId="urn:microsoft.com/office/officeart/2005/8/layout/list1"/>
    <dgm:cxn modelId="{790522BF-BA46-427E-8312-251AAF92B279}" type="presOf" srcId="{8D35BFD3-EC3A-4954-812C-DB8A7C46B8F7}" destId="{1F50A5AF-DCF1-497E-A3CA-7B9C4DA4CC3D}" srcOrd="0" destOrd="0" presId="urn:microsoft.com/office/officeart/2005/8/layout/list1"/>
    <dgm:cxn modelId="{F634E7D6-E37D-4390-B8F9-55FD3472199C}" srcId="{E78D2F9B-A2F9-4F46-B4BA-303592BBD943}" destId="{0A7810F1-3482-4618-ACD7-EE6B83B1B474}" srcOrd="3" destOrd="0" parTransId="{522FD21B-6F17-4249-B1AF-EF98D7F326CD}" sibTransId="{1248AC32-B57E-4C35-8F4F-239481190E74}"/>
    <dgm:cxn modelId="{15592C63-3F41-4D2C-9843-88FA03775670}" srcId="{101235F9-FF00-449D-97C9-59D542E70142}" destId="{3033AB8E-9CF9-48CC-B80A-61758C9E6915}" srcOrd="3" destOrd="0" parTransId="{322DEE40-A8D6-4744-BACB-5F7332D46993}" sibTransId="{04381B4A-0983-4A04-8A5A-92AF7CDE660D}"/>
    <dgm:cxn modelId="{44652781-5A3B-4C6C-89CE-26A9FB0C57F7}" srcId="{E78D2F9B-A2F9-4F46-B4BA-303592BBD943}" destId="{2B526875-2C0C-4E19-B078-CEE14360E64F}" srcOrd="4" destOrd="0" parTransId="{BF7AD4CB-D6A5-470A-946B-15887A9F023E}" sibTransId="{9B7B10B1-9BD9-40B4-BB39-08213DC35C25}"/>
    <dgm:cxn modelId="{3645E86B-B756-48F3-A505-DB99B99F2E61}" type="presOf" srcId="{41054508-74E4-41A1-B37A-85C6B8A6961A}" destId="{EAC038EA-CD33-4F31-8AE8-8CE5E530A12A}" srcOrd="0" destOrd="2" presId="urn:microsoft.com/office/officeart/2005/8/layout/list1"/>
    <dgm:cxn modelId="{53240ACD-A1AC-4735-990D-CF38C62D6E07}" type="presOf" srcId="{65452F3C-3613-4443-AEB8-90AA5C0CE4DA}" destId="{EAC038EA-CD33-4F31-8AE8-8CE5E530A12A}" srcOrd="0" destOrd="5" presId="urn:microsoft.com/office/officeart/2005/8/layout/list1"/>
    <dgm:cxn modelId="{CD6A4ACF-7EDB-4786-BF3C-52A4C4442527}" type="presOf" srcId="{05681F84-B782-4778-A47F-95E98E8F0936}" destId="{EAC038EA-CD33-4F31-8AE8-8CE5E530A12A}" srcOrd="0" destOrd="0" presId="urn:microsoft.com/office/officeart/2005/8/layout/list1"/>
    <dgm:cxn modelId="{043DF2DA-9F92-4B51-A9D1-9352771068E1}" srcId="{E78D2F9B-A2F9-4F46-B4BA-303592BBD943}" destId="{05681F84-B782-4778-A47F-95E98E8F0936}" srcOrd="0" destOrd="0" parTransId="{94602FF8-8E8F-4206-86B0-8352F4A5697E}" sibTransId="{EBAC166F-BABC-43F1-8238-53B6458D9E37}"/>
    <dgm:cxn modelId="{22720E50-D5B7-49EA-8E16-EB33CAF74E4C}" type="presOf" srcId="{0A7810F1-3482-4618-ACD7-EE6B83B1B474}" destId="{EAC038EA-CD33-4F31-8AE8-8CE5E530A12A}" srcOrd="0" destOrd="3" presId="urn:microsoft.com/office/officeart/2005/8/layout/list1"/>
    <dgm:cxn modelId="{3B055451-5D10-412F-AA80-30E44133BE71}" srcId="{E78D2F9B-A2F9-4F46-B4BA-303592BBD943}" destId="{41054508-74E4-41A1-B37A-85C6B8A6961A}" srcOrd="2" destOrd="0" parTransId="{A093EC8E-FEBA-4F05-90EE-908FA770359A}" sibTransId="{5F5B00A5-46F0-41D0-B993-4D9F4DE94DDF}"/>
    <dgm:cxn modelId="{63EF7A13-9C47-4007-82F7-496B480A6064}" srcId="{101235F9-FF00-449D-97C9-59D542E70142}" destId="{8D35BFD3-EC3A-4954-812C-DB8A7C46B8F7}" srcOrd="0" destOrd="0" parTransId="{A60918A0-3936-4716-977E-6065D4C1AE37}" sibTransId="{0CA630B0-785B-4882-8E21-3007B8928702}"/>
    <dgm:cxn modelId="{AB3F53FE-1226-42B2-9F5D-BECAFBDB1FAB}" srcId="{101235F9-FF00-449D-97C9-59D542E70142}" destId="{A01B2BBE-9658-402D-8A1C-95439797E1B8}" srcOrd="4" destOrd="0" parTransId="{0A6F39AE-47D0-442B-978C-C8ED3991AC5D}" sibTransId="{7EA7F7BB-AD97-48FB-9BE2-8FCAAFB64992}"/>
    <dgm:cxn modelId="{F4B6FA74-B1A0-4480-A7FD-5B8A5A20CCC5}" srcId="{E78D2F9B-A2F9-4F46-B4BA-303592BBD943}" destId="{32CB487D-AFCB-45DD-981A-B7D8764B43AF}" srcOrd="1" destOrd="0" parTransId="{D8EA2943-FA10-4A84-A649-F22185A8252F}" sibTransId="{E7D4A9B5-2671-452A-BE06-466D18EF3131}"/>
    <dgm:cxn modelId="{CAD30A7C-4A3F-42D2-BCDC-6FB8455E8829}" type="presOf" srcId="{3033AB8E-9CF9-48CC-B80A-61758C9E6915}" destId="{1F50A5AF-DCF1-497E-A3CA-7B9C4DA4CC3D}" srcOrd="0" destOrd="3" presId="urn:microsoft.com/office/officeart/2005/8/layout/list1"/>
    <dgm:cxn modelId="{643F7050-A522-4630-85CD-19B44B39311F}" type="presOf" srcId="{101235F9-FF00-449D-97C9-59D542E70142}" destId="{32E1CD56-7D09-465F-B810-17E9EACA8E01}" srcOrd="0" destOrd="0" presId="urn:microsoft.com/office/officeart/2005/8/layout/list1"/>
    <dgm:cxn modelId="{8116A2EB-1854-4D57-8AF3-18F7626EF212}" type="presParOf" srcId="{35B9770D-CA92-443B-8E98-61B8397B238F}" destId="{79CE43D1-87A1-4EA2-BC10-22B6037217FF}" srcOrd="0" destOrd="0" presId="urn:microsoft.com/office/officeart/2005/8/layout/list1"/>
    <dgm:cxn modelId="{AE14B04D-DD04-4609-822D-B3FA88872111}" type="presParOf" srcId="{79CE43D1-87A1-4EA2-BC10-22B6037217FF}" destId="{4D331CF4-02D7-4FEE-80B1-B1DE57E7C063}" srcOrd="0" destOrd="0" presId="urn:microsoft.com/office/officeart/2005/8/layout/list1"/>
    <dgm:cxn modelId="{61B1AB65-E5A7-4547-883F-7794D07D66FF}" type="presParOf" srcId="{79CE43D1-87A1-4EA2-BC10-22B6037217FF}" destId="{BA6D28AA-79AE-468C-92AF-1B3BA54E5829}" srcOrd="1" destOrd="0" presId="urn:microsoft.com/office/officeart/2005/8/layout/list1"/>
    <dgm:cxn modelId="{7FA78925-E2DB-4D9A-88B6-435CB5357EB8}" type="presParOf" srcId="{35B9770D-CA92-443B-8E98-61B8397B238F}" destId="{1F6E77D1-A85B-4C97-9B5D-2E2B525336AA}" srcOrd="1" destOrd="0" presId="urn:microsoft.com/office/officeart/2005/8/layout/list1"/>
    <dgm:cxn modelId="{950FEE63-70B0-4D85-ABDB-97EA5D32EA19}" type="presParOf" srcId="{35B9770D-CA92-443B-8E98-61B8397B238F}" destId="{EAC038EA-CD33-4F31-8AE8-8CE5E530A12A}" srcOrd="2" destOrd="0" presId="urn:microsoft.com/office/officeart/2005/8/layout/list1"/>
    <dgm:cxn modelId="{1E171366-8A0C-4BCE-A405-F6675FEC349D}" type="presParOf" srcId="{35B9770D-CA92-443B-8E98-61B8397B238F}" destId="{56BE9EF4-31E6-408B-B0B9-E6AC15B14F1C}" srcOrd="3" destOrd="0" presId="urn:microsoft.com/office/officeart/2005/8/layout/list1"/>
    <dgm:cxn modelId="{2092D756-CB61-42B7-AA21-181A3A6E9C6C}" type="presParOf" srcId="{35B9770D-CA92-443B-8E98-61B8397B238F}" destId="{29FC41EB-0256-42F7-AA16-B96359B4533E}" srcOrd="4" destOrd="0" presId="urn:microsoft.com/office/officeart/2005/8/layout/list1"/>
    <dgm:cxn modelId="{14E5B970-2B98-48E0-958E-65EAB56D3966}" type="presParOf" srcId="{29FC41EB-0256-42F7-AA16-B96359B4533E}" destId="{32E1CD56-7D09-465F-B810-17E9EACA8E01}" srcOrd="0" destOrd="0" presId="urn:microsoft.com/office/officeart/2005/8/layout/list1"/>
    <dgm:cxn modelId="{A26B2CE7-F49C-467D-ACDE-99B79A609BC8}" type="presParOf" srcId="{29FC41EB-0256-42F7-AA16-B96359B4533E}" destId="{89E74032-EAEF-47D0-8446-7CD058F7FAD3}" srcOrd="1" destOrd="0" presId="urn:microsoft.com/office/officeart/2005/8/layout/list1"/>
    <dgm:cxn modelId="{011CD8A3-80A0-493E-8231-8B2357033894}" type="presParOf" srcId="{35B9770D-CA92-443B-8E98-61B8397B238F}" destId="{D472F132-32D1-43AC-8A53-9BCA61D1929E}" srcOrd="5" destOrd="0" presId="urn:microsoft.com/office/officeart/2005/8/layout/list1"/>
    <dgm:cxn modelId="{505F5E79-6DE1-4F8F-9E65-EA43DBF35D0F}" type="presParOf" srcId="{35B9770D-CA92-443B-8E98-61B8397B238F}" destId="{1F50A5AF-DCF1-497E-A3CA-7B9C4DA4CC3D}" srcOrd="6" destOrd="0" presId="urn:microsoft.com/office/officeart/2005/8/layout/list1"/>
  </dgm:cxnLst>
  <dgm:bg/>
  <dgm:whole/>
</dgm:dataModel>
</file>

<file path=ppt/diagrams/data5.xml><?xml version="1.0" encoding="utf-8"?>
<dgm:dataModel xmlns:dgm="http://schemas.openxmlformats.org/drawingml/2006/diagram" xmlns:a="http://schemas.openxmlformats.org/drawingml/2006/main">
  <dgm:ptLst>
    <dgm:pt modelId="{D32F8FCF-EDF2-4321-B49C-D5DF3D295B52}" type="doc">
      <dgm:prSet loTypeId="urn:microsoft.com/office/officeart/2005/8/layout/vList2" loCatId="list" qsTypeId="urn:microsoft.com/office/officeart/2005/8/quickstyle/simple4" qsCatId="simple" csTypeId="urn:microsoft.com/office/officeart/2005/8/colors/colorful1#3" csCatId="colorful" phldr="1"/>
      <dgm:spPr/>
      <dgm:t>
        <a:bodyPr/>
        <a:lstStyle/>
        <a:p>
          <a:endParaRPr lang="en-US"/>
        </a:p>
      </dgm:t>
    </dgm:pt>
    <dgm:pt modelId="{4E1CD5B7-2CF3-44AA-979B-6F420433627D}">
      <dgm:prSet phldrT="[Text]" custT="1"/>
      <dgm:spPr/>
      <dgm:t>
        <a:bodyPr/>
        <a:lstStyle/>
        <a:p>
          <a:r>
            <a:rPr lang="en-US" sz="1800" dirty="0" smtClean="0"/>
            <a:t>ColdFusion data source is defined in Dreamweaver or in ColdFusion Administrator. </a:t>
          </a:r>
          <a:endParaRPr lang="en-US" sz="1800" dirty="0"/>
        </a:p>
      </dgm:t>
    </dgm:pt>
    <dgm:pt modelId="{FBC00986-3EA4-4861-B52A-BDA881DCC91F}" type="parTrans" cxnId="{EC90D957-0420-4F9F-B46E-78A7F7B0F39E}">
      <dgm:prSet/>
      <dgm:spPr/>
      <dgm:t>
        <a:bodyPr/>
        <a:lstStyle/>
        <a:p>
          <a:endParaRPr lang="en-US">
            <a:solidFill>
              <a:schemeClr val="tx1"/>
            </a:solidFill>
          </a:endParaRPr>
        </a:p>
      </dgm:t>
    </dgm:pt>
    <dgm:pt modelId="{2809EA95-811D-4B67-9AD8-C4A1090D9C07}" type="sibTrans" cxnId="{EC90D957-0420-4F9F-B46E-78A7F7B0F39E}">
      <dgm:prSet/>
      <dgm:spPr/>
      <dgm:t>
        <a:bodyPr/>
        <a:lstStyle/>
        <a:p>
          <a:endParaRPr lang="en-US">
            <a:solidFill>
              <a:schemeClr val="tx1"/>
            </a:solidFill>
          </a:endParaRPr>
        </a:p>
      </dgm:t>
    </dgm:pt>
    <dgm:pt modelId="{FC2A7E5C-B22A-46C4-9AFD-A55CEAE725CE}">
      <dgm:prSet phldrT="[Text]" custT="1"/>
      <dgm:spPr>
        <a:gradFill rotWithShape="0">
          <a:gsLst>
            <a:gs pos="0">
              <a:schemeClr val="accent3">
                <a:lumMod val="50000"/>
              </a:schemeClr>
            </a:gs>
            <a:gs pos="80000">
              <a:schemeClr val="accent3">
                <a:lumMod val="75000"/>
              </a:schemeClr>
            </a:gs>
            <a:gs pos="100000">
              <a:schemeClr val="accent3">
                <a:lumMod val="60000"/>
                <a:lumOff val="40000"/>
              </a:schemeClr>
            </a:gs>
          </a:gsLst>
          <a:lin ang="16200000" scaled="0"/>
        </a:gradFill>
      </dgm:spPr>
      <dgm:t>
        <a:bodyPr/>
        <a:lstStyle/>
        <a:p>
          <a:r>
            <a:rPr lang="en-US" sz="1800" dirty="0" smtClean="0"/>
            <a:t>While developing a ColdFusion Web application in Dreamweaver, you need to connect to a database by selecting the data source.</a:t>
          </a:r>
          <a:endParaRPr lang="en-US" sz="1800" dirty="0"/>
        </a:p>
      </dgm:t>
    </dgm:pt>
    <dgm:pt modelId="{4321AB2E-56BE-4B81-A95D-78D0C600BF84}" type="parTrans" cxnId="{2E46F766-50E7-4015-83C1-FEF6484316BF}">
      <dgm:prSet/>
      <dgm:spPr/>
      <dgm:t>
        <a:bodyPr/>
        <a:lstStyle/>
        <a:p>
          <a:endParaRPr lang="en-US">
            <a:solidFill>
              <a:schemeClr val="tx1"/>
            </a:solidFill>
          </a:endParaRPr>
        </a:p>
      </dgm:t>
    </dgm:pt>
    <dgm:pt modelId="{D600FDB0-EB0D-494C-8ECC-EFA51A794305}" type="sibTrans" cxnId="{2E46F766-50E7-4015-83C1-FEF6484316BF}">
      <dgm:prSet/>
      <dgm:spPr/>
      <dgm:t>
        <a:bodyPr/>
        <a:lstStyle/>
        <a:p>
          <a:endParaRPr lang="en-US">
            <a:solidFill>
              <a:schemeClr val="tx1"/>
            </a:solidFill>
          </a:endParaRPr>
        </a:p>
      </dgm:t>
    </dgm:pt>
    <dgm:pt modelId="{562882C0-AB97-4E3B-8D46-8E574B04BE56}">
      <dgm:prSet phldrT="[Text]" custT="1"/>
      <dgm:spPr/>
      <dgm:t>
        <a:bodyPr/>
        <a:lstStyle/>
        <a:p>
          <a:r>
            <a:rPr lang="en-US" sz="1800" dirty="0" smtClean="0"/>
            <a:t>When you request Dreamweaver to connect to database at design time, Dreamweaver retrieves the data source by placing scripts on the computer running ColdFusion. </a:t>
          </a:r>
          <a:endParaRPr lang="en-US" sz="1800" dirty="0"/>
        </a:p>
      </dgm:t>
    </dgm:pt>
    <dgm:pt modelId="{22DAB85A-2AC9-4DDD-B986-E5A7070B9054}" type="parTrans" cxnId="{E8D95785-E9E4-4618-B268-C90282AF6172}">
      <dgm:prSet/>
      <dgm:spPr/>
      <dgm:t>
        <a:bodyPr/>
        <a:lstStyle/>
        <a:p>
          <a:endParaRPr lang="en-US">
            <a:solidFill>
              <a:schemeClr val="tx1"/>
            </a:solidFill>
          </a:endParaRPr>
        </a:p>
      </dgm:t>
    </dgm:pt>
    <dgm:pt modelId="{7363CEF2-942E-416F-BE41-E1618140DA9E}" type="sibTrans" cxnId="{E8D95785-E9E4-4618-B268-C90282AF6172}">
      <dgm:prSet/>
      <dgm:spPr/>
      <dgm:t>
        <a:bodyPr/>
        <a:lstStyle/>
        <a:p>
          <a:endParaRPr lang="en-US">
            <a:solidFill>
              <a:schemeClr val="tx1"/>
            </a:solidFill>
          </a:endParaRPr>
        </a:p>
      </dgm:t>
    </dgm:pt>
    <dgm:pt modelId="{32F9483E-A135-41CD-9B8E-5BB23FE4E385}">
      <dgm:prSet phldrT="[Text]" custT="1"/>
      <dgm:spPr/>
      <dgm:t>
        <a:bodyPr/>
        <a:lstStyle/>
        <a:p>
          <a:r>
            <a:rPr lang="en-US" sz="1800" dirty="0" smtClean="0"/>
            <a:t>The folder in which these scripts are saved needs to be specified in the </a:t>
          </a:r>
          <a:r>
            <a:rPr lang="en-US" sz="1800" b="1" dirty="0" smtClean="0"/>
            <a:t>Testing Server</a:t>
          </a:r>
          <a:r>
            <a:rPr lang="en-US" sz="1800" dirty="0" smtClean="0"/>
            <a:t> category of the </a:t>
          </a:r>
          <a:r>
            <a:rPr lang="en-US" sz="1800" b="1" dirty="0" smtClean="0"/>
            <a:t>Site Setup </a:t>
          </a:r>
          <a:r>
            <a:rPr lang="en-US" sz="1800" dirty="0" smtClean="0"/>
            <a:t>dialog box. </a:t>
          </a:r>
          <a:endParaRPr lang="en-US" sz="1800" dirty="0"/>
        </a:p>
      </dgm:t>
    </dgm:pt>
    <dgm:pt modelId="{8400DE60-AB66-4C74-B12F-ABCFD84D948C}" type="parTrans" cxnId="{19D9F5E3-0714-4425-B1DF-ED5653129A86}">
      <dgm:prSet/>
      <dgm:spPr/>
      <dgm:t>
        <a:bodyPr/>
        <a:lstStyle/>
        <a:p>
          <a:endParaRPr lang="en-US">
            <a:solidFill>
              <a:schemeClr val="tx1"/>
            </a:solidFill>
          </a:endParaRPr>
        </a:p>
      </dgm:t>
    </dgm:pt>
    <dgm:pt modelId="{07212A5D-CEB0-4CF0-BA2B-9599A2004670}" type="sibTrans" cxnId="{19D9F5E3-0714-4425-B1DF-ED5653129A86}">
      <dgm:prSet/>
      <dgm:spPr/>
      <dgm:t>
        <a:bodyPr/>
        <a:lstStyle/>
        <a:p>
          <a:endParaRPr lang="en-US">
            <a:solidFill>
              <a:schemeClr val="tx1"/>
            </a:solidFill>
          </a:endParaRPr>
        </a:p>
      </dgm:t>
    </dgm:pt>
    <dgm:pt modelId="{FF2132BF-F09B-49F5-AB31-99E7CE70E1C7}">
      <dgm:prSet phldrT="[Text]" custT="1"/>
      <dgm:spPr>
        <a:gradFill rotWithShape="0">
          <a:gsLst>
            <a:gs pos="0">
              <a:schemeClr val="bg2">
                <a:lumMod val="25000"/>
              </a:schemeClr>
            </a:gs>
            <a:gs pos="80000">
              <a:schemeClr val="bg2">
                <a:lumMod val="50000"/>
              </a:schemeClr>
            </a:gs>
            <a:gs pos="100000">
              <a:schemeClr val="bg2">
                <a:lumMod val="50000"/>
              </a:schemeClr>
            </a:gs>
          </a:gsLst>
          <a:lin ang="16200000" scaled="0"/>
        </a:gradFill>
      </dgm:spPr>
      <dgm:t>
        <a:bodyPr/>
        <a:lstStyle/>
        <a:p>
          <a:r>
            <a:rPr lang="en-US" sz="1800" dirty="0" smtClean="0"/>
            <a:t>Your ColdFusion data sources should appear in the panel. If the data sources do not appear, complete the checklist in the panel.</a:t>
          </a:r>
          <a:endParaRPr lang="en-US" sz="1800" dirty="0"/>
        </a:p>
      </dgm:t>
    </dgm:pt>
    <dgm:pt modelId="{67247185-BB54-4129-8A20-6808698D348F}" type="parTrans" cxnId="{0BD0C4EB-F750-420E-910C-14F6B2C3678A}">
      <dgm:prSet/>
      <dgm:spPr/>
      <dgm:t>
        <a:bodyPr/>
        <a:lstStyle/>
        <a:p>
          <a:endParaRPr lang="en-US"/>
        </a:p>
      </dgm:t>
    </dgm:pt>
    <dgm:pt modelId="{3AA164DC-391F-4CDC-8793-ABEF635916E8}" type="sibTrans" cxnId="{0BD0C4EB-F750-420E-910C-14F6B2C3678A}">
      <dgm:prSet/>
      <dgm:spPr/>
      <dgm:t>
        <a:bodyPr/>
        <a:lstStyle/>
        <a:p>
          <a:endParaRPr lang="en-US"/>
        </a:p>
      </dgm:t>
    </dgm:pt>
    <dgm:pt modelId="{D2E1E881-2A8B-49A1-8081-38D4919F1CD9}">
      <dgm:prSet phldrT="[Text]" custT="1"/>
      <dgm:spPr/>
      <dgm:t>
        <a:bodyPr/>
        <a:lstStyle/>
        <a:p>
          <a:r>
            <a:rPr lang="en-US" sz="1800" dirty="0" smtClean="0"/>
            <a:t>Open any ColdFusion page in Dreamweaver. Then, open the </a:t>
          </a:r>
          <a:r>
            <a:rPr lang="en-US" sz="1800" b="1" dirty="0" smtClean="0"/>
            <a:t>Databases</a:t>
          </a:r>
          <a:r>
            <a:rPr lang="en-US" sz="1800" dirty="0" smtClean="0"/>
            <a:t> panel. </a:t>
          </a:r>
          <a:endParaRPr lang="en-US" sz="1800" dirty="0"/>
        </a:p>
      </dgm:t>
    </dgm:pt>
    <dgm:pt modelId="{A343D0B4-8CF1-4F5D-819F-7251DAD2D450}" type="parTrans" cxnId="{E5C9D517-AEA1-46B8-AFBB-FF5F03BEE688}">
      <dgm:prSet/>
      <dgm:spPr/>
      <dgm:t>
        <a:bodyPr/>
        <a:lstStyle/>
        <a:p>
          <a:endParaRPr lang="en-US"/>
        </a:p>
      </dgm:t>
    </dgm:pt>
    <dgm:pt modelId="{DA037AB0-D74D-43CB-BD1B-BA0DD7C479A1}" type="sibTrans" cxnId="{E5C9D517-AEA1-46B8-AFBB-FF5F03BEE688}">
      <dgm:prSet/>
      <dgm:spPr/>
      <dgm:t>
        <a:bodyPr/>
        <a:lstStyle/>
        <a:p>
          <a:endParaRPr lang="en-US"/>
        </a:p>
      </dgm:t>
    </dgm:pt>
    <dgm:pt modelId="{9FF9BD46-DE44-4B30-80ED-AC3A9E213A06}" type="pres">
      <dgm:prSet presAssocID="{D32F8FCF-EDF2-4321-B49C-D5DF3D295B52}" presName="linear" presStyleCnt="0">
        <dgm:presLayoutVars>
          <dgm:animLvl val="lvl"/>
          <dgm:resizeHandles val="exact"/>
        </dgm:presLayoutVars>
      </dgm:prSet>
      <dgm:spPr/>
      <dgm:t>
        <a:bodyPr/>
        <a:lstStyle/>
        <a:p>
          <a:endParaRPr lang="en-US"/>
        </a:p>
      </dgm:t>
    </dgm:pt>
    <dgm:pt modelId="{388723AB-37EB-4EC2-B7B0-759657273835}" type="pres">
      <dgm:prSet presAssocID="{4E1CD5B7-2CF3-44AA-979B-6F420433627D}" presName="parentText" presStyleLbl="node1" presStyleIdx="0" presStyleCnt="6" custScaleY="64746" custLinFactNeighborY="-61140">
        <dgm:presLayoutVars>
          <dgm:chMax val="0"/>
          <dgm:bulletEnabled val="1"/>
        </dgm:presLayoutVars>
      </dgm:prSet>
      <dgm:spPr/>
      <dgm:t>
        <a:bodyPr/>
        <a:lstStyle/>
        <a:p>
          <a:endParaRPr lang="en-US"/>
        </a:p>
      </dgm:t>
    </dgm:pt>
    <dgm:pt modelId="{D877BAB3-7DBF-46AB-A039-BE8C107F0C8C}" type="pres">
      <dgm:prSet presAssocID="{2809EA95-811D-4B67-9AD8-C4A1090D9C07}" presName="spacer" presStyleCnt="0"/>
      <dgm:spPr/>
      <dgm:t>
        <a:bodyPr/>
        <a:lstStyle/>
        <a:p>
          <a:endParaRPr lang="en-US"/>
        </a:p>
      </dgm:t>
    </dgm:pt>
    <dgm:pt modelId="{0256FAD6-365E-4CAB-8266-8CECC71F7F52}" type="pres">
      <dgm:prSet presAssocID="{FC2A7E5C-B22A-46C4-9AFD-A55CEAE725CE}" presName="parentText" presStyleLbl="node1" presStyleIdx="1" presStyleCnt="6" custScaleY="67457" custLinFactNeighborY="-35506">
        <dgm:presLayoutVars>
          <dgm:chMax val="0"/>
          <dgm:bulletEnabled val="1"/>
        </dgm:presLayoutVars>
      </dgm:prSet>
      <dgm:spPr/>
      <dgm:t>
        <a:bodyPr/>
        <a:lstStyle/>
        <a:p>
          <a:endParaRPr lang="en-US"/>
        </a:p>
      </dgm:t>
    </dgm:pt>
    <dgm:pt modelId="{C88DBDBC-73BA-40D4-ACAA-61468FA8920B}" type="pres">
      <dgm:prSet presAssocID="{D600FDB0-EB0D-494C-8ECC-EFA51A794305}" presName="spacer" presStyleCnt="0"/>
      <dgm:spPr/>
      <dgm:t>
        <a:bodyPr/>
        <a:lstStyle/>
        <a:p>
          <a:endParaRPr lang="en-US"/>
        </a:p>
      </dgm:t>
    </dgm:pt>
    <dgm:pt modelId="{A6445519-E36D-458F-8F29-D286534B965D}" type="pres">
      <dgm:prSet presAssocID="{562882C0-AB97-4E3B-8D46-8E574B04BE56}" presName="parentText" presStyleLbl="node1" presStyleIdx="2" presStyleCnt="6" custScaleY="69022" custLinFactNeighborY="1222">
        <dgm:presLayoutVars>
          <dgm:chMax val="0"/>
          <dgm:bulletEnabled val="1"/>
        </dgm:presLayoutVars>
      </dgm:prSet>
      <dgm:spPr/>
      <dgm:t>
        <a:bodyPr/>
        <a:lstStyle/>
        <a:p>
          <a:endParaRPr lang="en-US"/>
        </a:p>
      </dgm:t>
    </dgm:pt>
    <dgm:pt modelId="{A2EE26A5-691E-4C3F-B7EF-20DE69EA838D}" type="pres">
      <dgm:prSet presAssocID="{7363CEF2-942E-416F-BE41-E1618140DA9E}" presName="spacer" presStyleCnt="0"/>
      <dgm:spPr/>
      <dgm:t>
        <a:bodyPr/>
        <a:lstStyle/>
        <a:p>
          <a:endParaRPr lang="en-US"/>
        </a:p>
      </dgm:t>
    </dgm:pt>
    <dgm:pt modelId="{02F157C3-4AF0-4564-919C-72DA0052C758}" type="pres">
      <dgm:prSet presAssocID="{32F9483E-A135-41CD-9B8E-5BB23FE4E385}" presName="parentText" presStyleLbl="node1" presStyleIdx="3" presStyleCnt="6" custScaleY="56718" custLinFactNeighborY="9672">
        <dgm:presLayoutVars>
          <dgm:chMax val="0"/>
          <dgm:bulletEnabled val="1"/>
        </dgm:presLayoutVars>
      </dgm:prSet>
      <dgm:spPr/>
      <dgm:t>
        <a:bodyPr/>
        <a:lstStyle/>
        <a:p>
          <a:endParaRPr lang="en-US"/>
        </a:p>
      </dgm:t>
    </dgm:pt>
    <dgm:pt modelId="{3C7DB9C2-B0E1-49BC-BB9B-F7C0921C4DD2}" type="pres">
      <dgm:prSet presAssocID="{07212A5D-CEB0-4CF0-BA2B-9599A2004670}" presName="spacer" presStyleCnt="0"/>
      <dgm:spPr/>
      <dgm:t>
        <a:bodyPr/>
        <a:lstStyle/>
        <a:p>
          <a:endParaRPr lang="en-US"/>
        </a:p>
      </dgm:t>
    </dgm:pt>
    <dgm:pt modelId="{AA8A937F-D49C-41D9-A9B7-393386DAE8AC}" type="pres">
      <dgm:prSet presAssocID="{D2E1E881-2A8B-49A1-8081-38D4919F1CD9}" presName="parentText" presStyleLbl="node1" presStyleIdx="4" presStyleCnt="6" custScaleY="67175">
        <dgm:presLayoutVars>
          <dgm:chMax val="0"/>
          <dgm:bulletEnabled val="1"/>
        </dgm:presLayoutVars>
      </dgm:prSet>
      <dgm:spPr/>
      <dgm:t>
        <a:bodyPr/>
        <a:lstStyle/>
        <a:p>
          <a:endParaRPr lang="en-US"/>
        </a:p>
      </dgm:t>
    </dgm:pt>
    <dgm:pt modelId="{80608842-D2C2-445C-A52E-9253146A0666}" type="pres">
      <dgm:prSet presAssocID="{DA037AB0-D74D-43CB-BD1B-BA0DD7C479A1}" presName="spacer" presStyleCnt="0"/>
      <dgm:spPr/>
    </dgm:pt>
    <dgm:pt modelId="{2EB7D3FA-250E-4F56-A9B0-C5AA0134E3BB}" type="pres">
      <dgm:prSet presAssocID="{FF2132BF-F09B-49F5-AB31-99E7CE70E1C7}" presName="parentText" presStyleLbl="node1" presStyleIdx="5" presStyleCnt="6" custScaleY="62263" custLinFactNeighborY="-9398">
        <dgm:presLayoutVars>
          <dgm:chMax val="0"/>
          <dgm:bulletEnabled val="1"/>
        </dgm:presLayoutVars>
      </dgm:prSet>
      <dgm:spPr/>
      <dgm:t>
        <a:bodyPr/>
        <a:lstStyle/>
        <a:p>
          <a:endParaRPr lang="en-US"/>
        </a:p>
      </dgm:t>
    </dgm:pt>
  </dgm:ptLst>
  <dgm:cxnLst>
    <dgm:cxn modelId="{E5C9D517-AEA1-46B8-AFBB-FF5F03BEE688}" srcId="{D32F8FCF-EDF2-4321-B49C-D5DF3D295B52}" destId="{D2E1E881-2A8B-49A1-8081-38D4919F1CD9}" srcOrd="4" destOrd="0" parTransId="{A343D0B4-8CF1-4F5D-819F-7251DAD2D450}" sibTransId="{DA037AB0-D74D-43CB-BD1B-BA0DD7C479A1}"/>
    <dgm:cxn modelId="{0BD0C4EB-F750-420E-910C-14F6B2C3678A}" srcId="{D32F8FCF-EDF2-4321-B49C-D5DF3D295B52}" destId="{FF2132BF-F09B-49F5-AB31-99E7CE70E1C7}" srcOrd="5" destOrd="0" parTransId="{67247185-BB54-4129-8A20-6808698D348F}" sibTransId="{3AA164DC-391F-4CDC-8793-ABEF635916E8}"/>
    <dgm:cxn modelId="{FE6C542E-8D2C-44A1-B1D6-271DA818F4D3}" type="presOf" srcId="{FF2132BF-F09B-49F5-AB31-99E7CE70E1C7}" destId="{2EB7D3FA-250E-4F56-A9B0-C5AA0134E3BB}" srcOrd="0" destOrd="0" presId="urn:microsoft.com/office/officeart/2005/8/layout/vList2"/>
    <dgm:cxn modelId="{E8D95785-E9E4-4618-B268-C90282AF6172}" srcId="{D32F8FCF-EDF2-4321-B49C-D5DF3D295B52}" destId="{562882C0-AB97-4E3B-8D46-8E574B04BE56}" srcOrd="2" destOrd="0" parTransId="{22DAB85A-2AC9-4DDD-B986-E5A7070B9054}" sibTransId="{7363CEF2-942E-416F-BE41-E1618140DA9E}"/>
    <dgm:cxn modelId="{039B3C3B-F19F-48F5-9BD8-224979AC5BB6}" type="presOf" srcId="{FC2A7E5C-B22A-46C4-9AFD-A55CEAE725CE}" destId="{0256FAD6-365E-4CAB-8266-8CECC71F7F52}" srcOrd="0" destOrd="0" presId="urn:microsoft.com/office/officeart/2005/8/layout/vList2"/>
    <dgm:cxn modelId="{19D9F5E3-0714-4425-B1DF-ED5653129A86}" srcId="{D32F8FCF-EDF2-4321-B49C-D5DF3D295B52}" destId="{32F9483E-A135-41CD-9B8E-5BB23FE4E385}" srcOrd="3" destOrd="0" parTransId="{8400DE60-AB66-4C74-B12F-ABCFD84D948C}" sibTransId="{07212A5D-CEB0-4CF0-BA2B-9599A2004670}"/>
    <dgm:cxn modelId="{EC90D957-0420-4F9F-B46E-78A7F7B0F39E}" srcId="{D32F8FCF-EDF2-4321-B49C-D5DF3D295B52}" destId="{4E1CD5B7-2CF3-44AA-979B-6F420433627D}" srcOrd="0" destOrd="0" parTransId="{FBC00986-3EA4-4861-B52A-BDA881DCC91F}" sibTransId="{2809EA95-811D-4B67-9AD8-C4A1090D9C07}"/>
    <dgm:cxn modelId="{2E46F766-50E7-4015-83C1-FEF6484316BF}" srcId="{D32F8FCF-EDF2-4321-B49C-D5DF3D295B52}" destId="{FC2A7E5C-B22A-46C4-9AFD-A55CEAE725CE}" srcOrd="1" destOrd="0" parTransId="{4321AB2E-56BE-4B81-A95D-78D0C600BF84}" sibTransId="{D600FDB0-EB0D-494C-8ECC-EFA51A794305}"/>
    <dgm:cxn modelId="{A7DF7A1D-19CC-49A3-8246-FF00A617343D}" type="presOf" srcId="{4E1CD5B7-2CF3-44AA-979B-6F420433627D}" destId="{388723AB-37EB-4EC2-B7B0-759657273835}" srcOrd="0" destOrd="0" presId="urn:microsoft.com/office/officeart/2005/8/layout/vList2"/>
    <dgm:cxn modelId="{A00D0C40-D949-49C1-999B-17EC090EE495}" type="presOf" srcId="{32F9483E-A135-41CD-9B8E-5BB23FE4E385}" destId="{02F157C3-4AF0-4564-919C-72DA0052C758}" srcOrd="0" destOrd="0" presId="urn:microsoft.com/office/officeart/2005/8/layout/vList2"/>
    <dgm:cxn modelId="{F3E90EA9-1028-4F19-BBB3-0A2908A3F219}" type="presOf" srcId="{D32F8FCF-EDF2-4321-B49C-D5DF3D295B52}" destId="{9FF9BD46-DE44-4B30-80ED-AC3A9E213A06}" srcOrd="0" destOrd="0" presId="urn:microsoft.com/office/officeart/2005/8/layout/vList2"/>
    <dgm:cxn modelId="{2FEC5A50-42DC-4C06-AB6B-07C109802DB8}" type="presOf" srcId="{D2E1E881-2A8B-49A1-8081-38D4919F1CD9}" destId="{AA8A937F-D49C-41D9-A9B7-393386DAE8AC}" srcOrd="0" destOrd="0" presId="urn:microsoft.com/office/officeart/2005/8/layout/vList2"/>
    <dgm:cxn modelId="{1AAAACFD-4A54-48AF-B326-599D49957DCC}" type="presOf" srcId="{562882C0-AB97-4E3B-8D46-8E574B04BE56}" destId="{A6445519-E36D-458F-8F29-D286534B965D}" srcOrd="0" destOrd="0" presId="urn:microsoft.com/office/officeart/2005/8/layout/vList2"/>
    <dgm:cxn modelId="{00C0827A-1CD0-4BBF-91E0-0BBBCA8D3A5A}" type="presParOf" srcId="{9FF9BD46-DE44-4B30-80ED-AC3A9E213A06}" destId="{388723AB-37EB-4EC2-B7B0-759657273835}" srcOrd="0" destOrd="0" presId="urn:microsoft.com/office/officeart/2005/8/layout/vList2"/>
    <dgm:cxn modelId="{4C445BE6-7AE9-41BF-8AE9-D7846AD99C56}" type="presParOf" srcId="{9FF9BD46-DE44-4B30-80ED-AC3A9E213A06}" destId="{D877BAB3-7DBF-46AB-A039-BE8C107F0C8C}" srcOrd="1" destOrd="0" presId="urn:microsoft.com/office/officeart/2005/8/layout/vList2"/>
    <dgm:cxn modelId="{0208BF08-DDCE-41D1-8915-015989978B44}" type="presParOf" srcId="{9FF9BD46-DE44-4B30-80ED-AC3A9E213A06}" destId="{0256FAD6-365E-4CAB-8266-8CECC71F7F52}" srcOrd="2" destOrd="0" presId="urn:microsoft.com/office/officeart/2005/8/layout/vList2"/>
    <dgm:cxn modelId="{ED862B20-9B01-466D-BE7F-D870D814977C}" type="presParOf" srcId="{9FF9BD46-DE44-4B30-80ED-AC3A9E213A06}" destId="{C88DBDBC-73BA-40D4-ACAA-61468FA8920B}" srcOrd="3" destOrd="0" presId="urn:microsoft.com/office/officeart/2005/8/layout/vList2"/>
    <dgm:cxn modelId="{BDF016C1-58F1-46E6-8BED-969D87259F91}" type="presParOf" srcId="{9FF9BD46-DE44-4B30-80ED-AC3A9E213A06}" destId="{A6445519-E36D-458F-8F29-D286534B965D}" srcOrd="4" destOrd="0" presId="urn:microsoft.com/office/officeart/2005/8/layout/vList2"/>
    <dgm:cxn modelId="{BC4F22F2-6A29-48B9-930C-4B88DA9784F3}" type="presParOf" srcId="{9FF9BD46-DE44-4B30-80ED-AC3A9E213A06}" destId="{A2EE26A5-691E-4C3F-B7EF-20DE69EA838D}" srcOrd="5" destOrd="0" presId="urn:microsoft.com/office/officeart/2005/8/layout/vList2"/>
    <dgm:cxn modelId="{D62809C7-AB2D-47F1-9A6C-B433E6F62F98}" type="presParOf" srcId="{9FF9BD46-DE44-4B30-80ED-AC3A9E213A06}" destId="{02F157C3-4AF0-4564-919C-72DA0052C758}" srcOrd="6" destOrd="0" presId="urn:microsoft.com/office/officeart/2005/8/layout/vList2"/>
    <dgm:cxn modelId="{B3E5E20F-4305-4371-9208-C1F1C103E44E}" type="presParOf" srcId="{9FF9BD46-DE44-4B30-80ED-AC3A9E213A06}" destId="{3C7DB9C2-B0E1-49BC-BB9B-F7C0921C4DD2}" srcOrd="7" destOrd="0" presId="urn:microsoft.com/office/officeart/2005/8/layout/vList2"/>
    <dgm:cxn modelId="{DA7C07EC-67B2-4559-A433-C1714F8F2328}" type="presParOf" srcId="{9FF9BD46-DE44-4B30-80ED-AC3A9E213A06}" destId="{AA8A937F-D49C-41D9-A9B7-393386DAE8AC}" srcOrd="8" destOrd="0" presId="urn:microsoft.com/office/officeart/2005/8/layout/vList2"/>
    <dgm:cxn modelId="{EF20506E-5E3A-41D2-855A-E493E30838A0}" type="presParOf" srcId="{9FF9BD46-DE44-4B30-80ED-AC3A9E213A06}" destId="{80608842-D2C2-445C-A52E-9253146A0666}" srcOrd="9" destOrd="0" presId="urn:microsoft.com/office/officeart/2005/8/layout/vList2"/>
    <dgm:cxn modelId="{0FA62612-4921-4288-A802-532BF416C02B}" type="presParOf" srcId="{9FF9BD46-DE44-4B30-80ED-AC3A9E213A06}" destId="{2EB7D3FA-250E-4F56-A9B0-C5AA0134E3BB}" srcOrd="10" destOrd="0" presId="urn:microsoft.com/office/officeart/2005/8/layout/vList2"/>
  </dgm:cxnLst>
  <dgm:bg/>
  <dgm:whole>
    <a:ln w="6350" cmpd="sng"/>
  </dgm:whole>
</dgm:dataModel>
</file>

<file path=ppt/diagrams/data6.xml><?xml version="1.0" encoding="utf-8"?>
<dgm:dataModel xmlns:dgm="http://schemas.openxmlformats.org/drawingml/2006/diagram" xmlns:a="http://schemas.openxmlformats.org/drawingml/2006/main">
  <dgm:ptLst>
    <dgm:pt modelId="{D32F8FCF-EDF2-4321-B49C-D5DF3D295B52}" type="doc">
      <dgm:prSet loTypeId="urn:microsoft.com/office/officeart/2005/8/layout/vList2" loCatId="list" qsTypeId="urn:microsoft.com/office/officeart/2005/8/quickstyle/simple4" qsCatId="simple" csTypeId="urn:microsoft.com/office/officeart/2005/8/colors/colorful1#3" csCatId="colorful" phldr="1"/>
      <dgm:spPr/>
      <dgm:t>
        <a:bodyPr/>
        <a:lstStyle/>
        <a:p>
          <a:endParaRPr lang="en-US"/>
        </a:p>
      </dgm:t>
    </dgm:pt>
    <dgm:pt modelId="{4E1CD5B7-2CF3-44AA-979B-6F420433627D}">
      <dgm:prSet phldrT="[Text]" custT="1"/>
      <dgm:spPr/>
      <dgm:t>
        <a:bodyPr/>
        <a:lstStyle/>
        <a:p>
          <a:r>
            <a:rPr lang="en-US" sz="1800" dirty="0" smtClean="0"/>
            <a:t>An ASP application must connect to a database through ODBC driver or an object linking and embedding database (OLE DB) provider. </a:t>
          </a:r>
          <a:endParaRPr lang="en-US" sz="1800" dirty="0"/>
        </a:p>
      </dgm:t>
    </dgm:pt>
    <dgm:pt modelId="{FBC00986-3EA4-4861-B52A-BDA881DCC91F}" type="parTrans" cxnId="{EC90D957-0420-4F9F-B46E-78A7F7B0F39E}">
      <dgm:prSet/>
      <dgm:spPr/>
      <dgm:t>
        <a:bodyPr/>
        <a:lstStyle/>
        <a:p>
          <a:endParaRPr lang="en-US">
            <a:solidFill>
              <a:schemeClr val="tx1"/>
            </a:solidFill>
          </a:endParaRPr>
        </a:p>
      </dgm:t>
    </dgm:pt>
    <dgm:pt modelId="{2809EA95-811D-4B67-9AD8-C4A1090D9C07}" type="sibTrans" cxnId="{EC90D957-0420-4F9F-B46E-78A7F7B0F39E}">
      <dgm:prSet/>
      <dgm:spPr/>
      <dgm:t>
        <a:bodyPr/>
        <a:lstStyle/>
        <a:p>
          <a:endParaRPr lang="en-US">
            <a:solidFill>
              <a:schemeClr val="tx1"/>
            </a:solidFill>
          </a:endParaRPr>
        </a:p>
      </dgm:t>
    </dgm:pt>
    <dgm:pt modelId="{FC2A7E5C-B22A-46C4-9AFD-A55CEAE725CE}">
      <dgm:prSet phldrT="[Text]" custT="1"/>
      <dgm:spPr>
        <a:gradFill rotWithShape="0">
          <a:gsLst>
            <a:gs pos="0">
              <a:schemeClr val="accent3">
                <a:lumMod val="50000"/>
              </a:schemeClr>
            </a:gs>
            <a:gs pos="80000">
              <a:schemeClr val="accent3">
                <a:lumMod val="75000"/>
              </a:schemeClr>
            </a:gs>
            <a:gs pos="100000">
              <a:schemeClr val="accent3">
                <a:lumMod val="60000"/>
                <a:lumOff val="40000"/>
              </a:schemeClr>
            </a:gs>
          </a:gsLst>
          <a:lin ang="16200000" scaled="0"/>
        </a:gradFill>
      </dgm:spPr>
      <dgm:t>
        <a:bodyPr/>
        <a:lstStyle/>
        <a:p>
          <a:r>
            <a:rPr lang="en-US" sz="1800" dirty="0" smtClean="0"/>
            <a:t>The communication between Web application and database is interpreted by driver or provider. </a:t>
          </a:r>
          <a:endParaRPr lang="en-US" sz="1800" dirty="0"/>
        </a:p>
      </dgm:t>
    </dgm:pt>
    <dgm:pt modelId="{4321AB2E-56BE-4B81-A95D-78D0C600BF84}" type="parTrans" cxnId="{2E46F766-50E7-4015-83C1-FEF6484316BF}">
      <dgm:prSet/>
      <dgm:spPr/>
      <dgm:t>
        <a:bodyPr/>
        <a:lstStyle/>
        <a:p>
          <a:endParaRPr lang="en-US">
            <a:solidFill>
              <a:schemeClr val="tx1"/>
            </a:solidFill>
          </a:endParaRPr>
        </a:p>
      </dgm:t>
    </dgm:pt>
    <dgm:pt modelId="{D600FDB0-EB0D-494C-8ECC-EFA51A794305}" type="sibTrans" cxnId="{2E46F766-50E7-4015-83C1-FEF6484316BF}">
      <dgm:prSet/>
      <dgm:spPr/>
      <dgm:t>
        <a:bodyPr/>
        <a:lstStyle/>
        <a:p>
          <a:endParaRPr lang="en-US">
            <a:solidFill>
              <a:schemeClr val="tx1"/>
            </a:solidFill>
          </a:endParaRPr>
        </a:p>
      </dgm:t>
    </dgm:pt>
    <dgm:pt modelId="{562882C0-AB97-4E3B-8D46-8E574B04BE56}">
      <dgm:prSet phldrT="[Text]" custT="1"/>
      <dgm:spPr/>
      <dgm:t>
        <a:bodyPr/>
        <a:lstStyle/>
        <a:p>
          <a:r>
            <a:rPr lang="en-US" sz="1800" dirty="0" smtClean="0"/>
            <a:t>Connection to database through OLE DB requires the use of DSN or connection string in case ODBC drive is not installed.</a:t>
          </a:r>
          <a:endParaRPr lang="en-US" sz="1800" dirty="0"/>
        </a:p>
      </dgm:t>
    </dgm:pt>
    <dgm:pt modelId="{22DAB85A-2AC9-4DDD-B986-E5A7070B9054}" type="parTrans" cxnId="{E8D95785-E9E4-4618-B268-C90282AF6172}">
      <dgm:prSet/>
      <dgm:spPr/>
      <dgm:t>
        <a:bodyPr/>
        <a:lstStyle/>
        <a:p>
          <a:endParaRPr lang="en-US">
            <a:solidFill>
              <a:schemeClr val="tx1"/>
            </a:solidFill>
          </a:endParaRPr>
        </a:p>
      </dgm:t>
    </dgm:pt>
    <dgm:pt modelId="{7363CEF2-942E-416F-BE41-E1618140DA9E}" type="sibTrans" cxnId="{E8D95785-E9E4-4618-B268-C90282AF6172}">
      <dgm:prSet/>
      <dgm:spPr/>
      <dgm:t>
        <a:bodyPr/>
        <a:lstStyle/>
        <a:p>
          <a:endParaRPr lang="en-US">
            <a:solidFill>
              <a:schemeClr val="tx1"/>
            </a:solidFill>
          </a:endParaRPr>
        </a:p>
      </dgm:t>
    </dgm:pt>
    <dgm:pt modelId="{32F9483E-A135-41CD-9B8E-5BB23FE4E385}">
      <dgm:prSet phldrT="[Text]" custT="1"/>
      <dgm:spPr/>
      <dgm:t>
        <a:bodyPr/>
        <a:lstStyle/>
        <a:p>
          <a:r>
            <a:rPr lang="en-US" sz="1800" dirty="0" smtClean="0"/>
            <a:t>All the information required to connect to a database is coded in the connection string.</a:t>
          </a:r>
          <a:endParaRPr lang="en-US" sz="1800" dirty="0"/>
        </a:p>
      </dgm:t>
    </dgm:pt>
    <dgm:pt modelId="{8400DE60-AB66-4C74-B12F-ABCFD84D948C}" type="parTrans" cxnId="{19D9F5E3-0714-4425-B1DF-ED5653129A86}">
      <dgm:prSet/>
      <dgm:spPr/>
      <dgm:t>
        <a:bodyPr/>
        <a:lstStyle/>
        <a:p>
          <a:endParaRPr lang="en-US">
            <a:solidFill>
              <a:schemeClr val="tx1"/>
            </a:solidFill>
          </a:endParaRPr>
        </a:p>
      </dgm:t>
    </dgm:pt>
    <dgm:pt modelId="{07212A5D-CEB0-4CF0-BA2B-9599A2004670}" type="sibTrans" cxnId="{19D9F5E3-0714-4425-B1DF-ED5653129A86}">
      <dgm:prSet/>
      <dgm:spPr/>
      <dgm:t>
        <a:bodyPr/>
        <a:lstStyle/>
        <a:p>
          <a:endParaRPr lang="en-US">
            <a:solidFill>
              <a:schemeClr val="tx1"/>
            </a:solidFill>
          </a:endParaRPr>
        </a:p>
      </dgm:t>
    </dgm:pt>
    <dgm:pt modelId="{9FF9BD46-DE44-4B30-80ED-AC3A9E213A06}" type="pres">
      <dgm:prSet presAssocID="{D32F8FCF-EDF2-4321-B49C-D5DF3D295B52}" presName="linear" presStyleCnt="0">
        <dgm:presLayoutVars>
          <dgm:animLvl val="lvl"/>
          <dgm:resizeHandles val="exact"/>
        </dgm:presLayoutVars>
      </dgm:prSet>
      <dgm:spPr/>
      <dgm:t>
        <a:bodyPr/>
        <a:lstStyle/>
        <a:p>
          <a:endParaRPr lang="en-US"/>
        </a:p>
      </dgm:t>
    </dgm:pt>
    <dgm:pt modelId="{388723AB-37EB-4EC2-B7B0-759657273835}" type="pres">
      <dgm:prSet presAssocID="{4E1CD5B7-2CF3-44AA-979B-6F420433627D}" presName="parentText" presStyleLbl="node1" presStyleIdx="0" presStyleCnt="4" custScaleY="64746" custLinFactNeighborY="-61140">
        <dgm:presLayoutVars>
          <dgm:chMax val="0"/>
          <dgm:bulletEnabled val="1"/>
        </dgm:presLayoutVars>
      </dgm:prSet>
      <dgm:spPr/>
      <dgm:t>
        <a:bodyPr/>
        <a:lstStyle/>
        <a:p>
          <a:endParaRPr lang="en-US"/>
        </a:p>
      </dgm:t>
    </dgm:pt>
    <dgm:pt modelId="{D877BAB3-7DBF-46AB-A039-BE8C107F0C8C}" type="pres">
      <dgm:prSet presAssocID="{2809EA95-811D-4B67-9AD8-C4A1090D9C07}" presName="spacer" presStyleCnt="0"/>
      <dgm:spPr/>
      <dgm:t>
        <a:bodyPr/>
        <a:lstStyle/>
        <a:p>
          <a:endParaRPr lang="en-US"/>
        </a:p>
      </dgm:t>
    </dgm:pt>
    <dgm:pt modelId="{0256FAD6-365E-4CAB-8266-8CECC71F7F52}" type="pres">
      <dgm:prSet presAssocID="{FC2A7E5C-B22A-46C4-9AFD-A55CEAE725CE}" presName="parentText" presStyleLbl="node1" presStyleIdx="1" presStyleCnt="4" custScaleY="67457" custLinFactNeighborY="-35506">
        <dgm:presLayoutVars>
          <dgm:chMax val="0"/>
          <dgm:bulletEnabled val="1"/>
        </dgm:presLayoutVars>
      </dgm:prSet>
      <dgm:spPr/>
      <dgm:t>
        <a:bodyPr/>
        <a:lstStyle/>
        <a:p>
          <a:endParaRPr lang="en-US"/>
        </a:p>
      </dgm:t>
    </dgm:pt>
    <dgm:pt modelId="{C88DBDBC-73BA-40D4-ACAA-61468FA8920B}" type="pres">
      <dgm:prSet presAssocID="{D600FDB0-EB0D-494C-8ECC-EFA51A794305}" presName="spacer" presStyleCnt="0"/>
      <dgm:spPr/>
      <dgm:t>
        <a:bodyPr/>
        <a:lstStyle/>
        <a:p>
          <a:endParaRPr lang="en-US"/>
        </a:p>
      </dgm:t>
    </dgm:pt>
    <dgm:pt modelId="{A6445519-E36D-458F-8F29-D286534B965D}" type="pres">
      <dgm:prSet presAssocID="{562882C0-AB97-4E3B-8D46-8E574B04BE56}" presName="parentText" presStyleLbl="node1" presStyleIdx="2" presStyleCnt="4" custScaleY="69022" custLinFactNeighborY="1222">
        <dgm:presLayoutVars>
          <dgm:chMax val="0"/>
          <dgm:bulletEnabled val="1"/>
        </dgm:presLayoutVars>
      </dgm:prSet>
      <dgm:spPr/>
      <dgm:t>
        <a:bodyPr/>
        <a:lstStyle/>
        <a:p>
          <a:endParaRPr lang="en-US"/>
        </a:p>
      </dgm:t>
    </dgm:pt>
    <dgm:pt modelId="{A2EE26A5-691E-4C3F-B7EF-20DE69EA838D}" type="pres">
      <dgm:prSet presAssocID="{7363CEF2-942E-416F-BE41-E1618140DA9E}" presName="spacer" presStyleCnt="0"/>
      <dgm:spPr/>
      <dgm:t>
        <a:bodyPr/>
        <a:lstStyle/>
        <a:p>
          <a:endParaRPr lang="en-US"/>
        </a:p>
      </dgm:t>
    </dgm:pt>
    <dgm:pt modelId="{02F157C3-4AF0-4564-919C-72DA0052C758}" type="pres">
      <dgm:prSet presAssocID="{32F9483E-A135-41CD-9B8E-5BB23FE4E385}" presName="parentText" presStyleLbl="node1" presStyleIdx="3" presStyleCnt="4" custScaleY="56718" custLinFactNeighborY="9672">
        <dgm:presLayoutVars>
          <dgm:chMax val="0"/>
          <dgm:bulletEnabled val="1"/>
        </dgm:presLayoutVars>
      </dgm:prSet>
      <dgm:spPr/>
      <dgm:t>
        <a:bodyPr/>
        <a:lstStyle/>
        <a:p>
          <a:endParaRPr lang="en-US"/>
        </a:p>
      </dgm:t>
    </dgm:pt>
  </dgm:ptLst>
  <dgm:cxnLst>
    <dgm:cxn modelId="{AE77309F-946B-4049-AE76-D98143E851A3}" type="presOf" srcId="{32F9483E-A135-41CD-9B8E-5BB23FE4E385}" destId="{02F157C3-4AF0-4564-919C-72DA0052C758}" srcOrd="0" destOrd="0" presId="urn:microsoft.com/office/officeart/2005/8/layout/vList2"/>
    <dgm:cxn modelId="{2E46F766-50E7-4015-83C1-FEF6484316BF}" srcId="{D32F8FCF-EDF2-4321-B49C-D5DF3D295B52}" destId="{FC2A7E5C-B22A-46C4-9AFD-A55CEAE725CE}" srcOrd="1" destOrd="0" parTransId="{4321AB2E-56BE-4B81-A95D-78D0C600BF84}" sibTransId="{D600FDB0-EB0D-494C-8ECC-EFA51A794305}"/>
    <dgm:cxn modelId="{19D9F5E3-0714-4425-B1DF-ED5653129A86}" srcId="{D32F8FCF-EDF2-4321-B49C-D5DF3D295B52}" destId="{32F9483E-A135-41CD-9B8E-5BB23FE4E385}" srcOrd="3" destOrd="0" parTransId="{8400DE60-AB66-4C74-B12F-ABCFD84D948C}" sibTransId="{07212A5D-CEB0-4CF0-BA2B-9599A2004670}"/>
    <dgm:cxn modelId="{D3AD684D-797D-439A-8801-209CE2DA67E5}" type="presOf" srcId="{FC2A7E5C-B22A-46C4-9AFD-A55CEAE725CE}" destId="{0256FAD6-365E-4CAB-8266-8CECC71F7F52}" srcOrd="0" destOrd="0" presId="urn:microsoft.com/office/officeart/2005/8/layout/vList2"/>
    <dgm:cxn modelId="{E8D95785-E9E4-4618-B268-C90282AF6172}" srcId="{D32F8FCF-EDF2-4321-B49C-D5DF3D295B52}" destId="{562882C0-AB97-4E3B-8D46-8E574B04BE56}" srcOrd="2" destOrd="0" parTransId="{22DAB85A-2AC9-4DDD-B986-E5A7070B9054}" sibTransId="{7363CEF2-942E-416F-BE41-E1618140DA9E}"/>
    <dgm:cxn modelId="{EC90D957-0420-4F9F-B46E-78A7F7B0F39E}" srcId="{D32F8FCF-EDF2-4321-B49C-D5DF3D295B52}" destId="{4E1CD5B7-2CF3-44AA-979B-6F420433627D}" srcOrd="0" destOrd="0" parTransId="{FBC00986-3EA4-4861-B52A-BDA881DCC91F}" sibTransId="{2809EA95-811D-4B67-9AD8-C4A1090D9C07}"/>
    <dgm:cxn modelId="{0AC07592-6BAF-4A2B-9675-A835ABC2C0B6}" type="presOf" srcId="{562882C0-AB97-4E3B-8D46-8E574B04BE56}" destId="{A6445519-E36D-458F-8F29-D286534B965D}" srcOrd="0" destOrd="0" presId="urn:microsoft.com/office/officeart/2005/8/layout/vList2"/>
    <dgm:cxn modelId="{B7B86AFD-9449-4906-9BB6-0E7487A132FD}" type="presOf" srcId="{4E1CD5B7-2CF3-44AA-979B-6F420433627D}" destId="{388723AB-37EB-4EC2-B7B0-759657273835}" srcOrd="0" destOrd="0" presId="urn:microsoft.com/office/officeart/2005/8/layout/vList2"/>
    <dgm:cxn modelId="{DB4A5B00-5050-42C1-B8E8-C9A281D6378C}" type="presOf" srcId="{D32F8FCF-EDF2-4321-B49C-D5DF3D295B52}" destId="{9FF9BD46-DE44-4B30-80ED-AC3A9E213A06}" srcOrd="0" destOrd="0" presId="urn:microsoft.com/office/officeart/2005/8/layout/vList2"/>
    <dgm:cxn modelId="{021B7258-E8A1-4823-B89D-E1B71CC00112}" type="presParOf" srcId="{9FF9BD46-DE44-4B30-80ED-AC3A9E213A06}" destId="{388723AB-37EB-4EC2-B7B0-759657273835}" srcOrd="0" destOrd="0" presId="urn:microsoft.com/office/officeart/2005/8/layout/vList2"/>
    <dgm:cxn modelId="{89555BDD-841E-45CB-BFE2-51765ED663B8}" type="presParOf" srcId="{9FF9BD46-DE44-4B30-80ED-AC3A9E213A06}" destId="{D877BAB3-7DBF-46AB-A039-BE8C107F0C8C}" srcOrd="1" destOrd="0" presId="urn:microsoft.com/office/officeart/2005/8/layout/vList2"/>
    <dgm:cxn modelId="{6DDA1B7A-7502-43AE-8AAB-1F3CFC16CC44}" type="presParOf" srcId="{9FF9BD46-DE44-4B30-80ED-AC3A9E213A06}" destId="{0256FAD6-365E-4CAB-8266-8CECC71F7F52}" srcOrd="2" destOrd="0" presId="urn:microsoft.com/office/officeart/2005/8/layout/vList2"/>
    <dgm:cxn modelId="{186EC33C-AE4F-46E9-BDC8-EA300250FF6E}" type="presParOf" srcId="{9FF9BD46-DE44-4B30-80ED-AC3A9E213A06}" destId="{C88DBDBC-73BA-40D4-ACAA-61468FA8920B}" srcOrd="3" destOrd="0" presId="urn:microsoft.com/office/officeart/2005/8/layout/vList2"/>
    <dgm:cxn modelId="{1F6546BB-0569-4F24-9F92-2F8BB86B02B2}" type="presParOf" srcId="{9FF9BD46-DE44-4B30-80ED-AC3A9E213A06}" destId="{A6445519-E36D-458F-8F29-D286534B965D}" srcOrd="4" destOrd="0" presId="urn:microsoft.com/office/officeart/2005/8/layout/vList2"/>
    <dgm:cxn modelId="{DBB1E75A-7B07-4A33-80BE-451E24A65C8A}" type="presParOf" srcId="{9FF9BD46-DE44-4B30-80ED-AC3A9E213A06}" destId="{A2EE26A5-691E-4C3F-B7EF-20DE69EA838D}" srcOrd="5" destOrd="0" presId="urn:microsoft.com/office/officeart/2005/8/layout/vList2"/>
    <dgm:cxn modelId="{5B6199D6-77EA-4392-BD1A-5B6A77F6F8CF}" type="presParOf" srcId="{9FF9BD46-DE44-4B30-80ED-AC3A9E213A06}" destId="{02F157C3-4AF0-4564-919C-72DA0052C758}" srcOrd="6" destOrd="0" presId="urn:microsoft.com/office/officeart/2005/8/layout/vList2"/>
  </dgm:cxnLst>
  <dgm:bg/>
  <dgm:whole>
    <a:ln w="6350" cmpd="sng"/>
  </dgm:whole>
</dgm:dataModel>
</file>

<file path=ppt/diagrams/data7.xml><?xml version="1.0" encoding="utf-8"?>
<dgm:dataModel xmlns:dgm="http://schemas.openxmlformats.org/drawingml/2006/diagram" xmlns:a="http://schemas.openxmlformats.org/drawingml/2006/main">
  <dgm:ptLst>
    <dgm:pt modelId="{9E018682-F920-4DE4-848B-9A1180AFE0E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78D2F9B-A2F9-4F46-B4BA-303592BBD943}">
      <dgm:prSet phldrT="[Text]" custT="1"/>
      <dgm:spPr>
        <a:solidFill>
          <a:schemeClr val="accent4">
            <a:lumMod val="75000"/>
          </a:schemeClr>
        </a:solidFill>
      </dgm:spPr>
      <dgm:t>
        <a:bodyPr/>
        <a:lstStyle/>
        <a:p>
          <a:r>
            <a:rPr lang="en-US" sz="1600" b="1" dirty="0" smtClean="0"/>
            <a:t>XSLT</a:t>
          </a:r>
          <a:endParaRPr lang="en-US" sz="1600" b="1" dirty="0"/>
        </a:p>
      </dgm:t>
    </dgm:pt>
    <dgm:pt modelId="{45869E47-1BF0-4EF2-96EC-175A26B99201}" type="parTrans" cxnId="{50950AD4-7138-4475-BC92-A03F6BE82EAE}">
      <dgm:prSet/>
      <dgm:spPr/>
      <dgm:t>
        <a:bodyPr/>
        <a:lstStyle/>
        <a:p>
          <a:endParaRPr lang="en-US"/>
        </a:p>
      </dgm:t>
    </dgm:pt>
    <dgm:pt modelId="{BD4901A9-4372-4AF1-8C7A-84CFB47CEEDE}" type="sibTrans" cxnId="{50950AD4-7138-4475-BC92-A03F6BE82EAE}">
      <dgm:prSet/>
      <dgm:spPr/>
      <dgm:t>
        <a:bodyPr/>
        <a:lstStyle/>
        <a:p>
          <a:endParaRPr lang="en-US"/>
        </a:p>
      </dgm:t>
    </dgm:pt>
    <dgm:pt modelId="{05681F84-B782-4778-A47F-95E98E8F0936}">
      <dgm:prSet custT="1"/>
      <dgm:spPr>
        <a:solidFill>
          <a:schemeClr val="accent3">
            <a:lumMod val="40000"/>
            <a:lumOff val="60000"/>
            <a:alpha val="90000"/>
          </a:schemeClr>
        </a:solidFill>
      </dgm:spPr>
      <dgm:t>
        <a:bodyPr/>
        <a:lstStyle/>
        <a:p>
          <a:r>
            <a:rPr lang="en-US" sz="1400" b="0" dirty="0" smtClean="0"/>
            <a:t>The main purpose of XSLT is to transform the raw XML document into a formatted XML document. XSLT is the most important component of </a:t>
          </a:r>
          <a:r>
            <a:rPr lang="en-US" sz="1400" b="0" dirty="0" smtClean="0"/>
            <a:t>XSL.</a:t>
          </a:r>
          <a:endParaRPr lang="en-US" sz="1400" b="0" dirty="0"/>
        </a:p>
      </dgm:t>
    </dgm:pt>
    <dgm:pt modelId="{94602FF8-8E8F-4206-86B0-8352F4A5697E}" type="parTrans" cxnId="{043DF2DA-9F92-4B51-A9D1-9352771068E1}">
      <dgm:prSet/>
      <dgm:spPr/>
      <dgm:t>
        <a:bodyPr/>
        <a:lstStyle/>
        <a:p>
          <a:endParaRPr lang="en-US"/>
        </a:p>
      </dgm:t>
    </dgm:pt>
    <dgm:pt modelId="{EBAC166F-BABC-43F1-8238-53B6458D9E37}" type="sibTrans" cxnId="{043DF2DA-9F92-4B51-A9D1-9352771068E1}">
      <dgm:prSet/>
      <dgm:spPr/>
      <dgm:t>
        <a:bodyPr/>
        <a:lstStyle/>
        <a:p>
          <a:endParaRPr lang="en-US"/>
        </a:p>
      </dgm:t>
    </dgm:pt>
    <dgm:pt modelId="{101235F9-FF00-449D-97C9-59D542E70142}">
      <dgm:prSet phldrT="[Text]" custT="1"/>
      <dgm:spPr>
        <a:solidFill>
          <a:schemeClr val="accent4">
            <a:lumMod val="75000"/>
          </a:schemeClr>
        </a:solidFill>
      </dgm:spPr>
      <dgm:t>
        <a:bodyPr/>
        <a:lstStyle/>
        <a:p>
          <a:r>
            <a:rPr lang="en-US" sz="1600" b="1" dirty="0" smtClean="0"/>
            <a:t>XSL-FO</a:t>
          </a:r>
          <a:endParaRPr lang="en-US" sz="1600" b="1" dirty="0"/>
        </a:p>
      </dgm:t>
    </dgm:pt>
    <dgm:pt modelId="{1D77122B-E1D1-409C-ABCF-C68449503553}" type="parTrans" cxnId="{AFDB311B-1846-4BF0-8FF7-6C3E7111B511}">
      <dgm:prSet/>
      <dgm:spPr/>
      <dgm:t>
        <a:bodyPr/>
        <a:lstStyle/>
        <a:p>
          <a:endParaRPr lang="en-US"/>
        </a:p>
      </dgm:t>
    </dgm:pt>
    <dgm:pt modelId="{74B5A358-14EA-4C0C-8B47-CD096DB6B125}" type="sibTrans" cxnId="{AFDB311B-1846-4BF0-8FF7-6C3E7111B511}">
      <dgm:prSet/>
      <dgm:spPr/>
      <dgm:t>
        <a:bodyPr/>
        <a:lstStyle/>
        <a:p>
          <a:endParaRPr lang="en-US"/>
        </a:p>
      </dgm:t>
    </dgm:pt>
    <dgm:pt modelId="{8D35BFD3-EC3A-4954-812C-DB8A7C46B8F7}">
      <dgm:prSet custT="1"/>
      <dgm:spPr>
        <a:solidFill>
          <a:schemeClr val="accent3">
            <a:lumMod val="40000"/>
            <a:lumOff val="60000"/>
            <a:alpha val="90000"/>
          </a:schemeClr>
        </a:solidFill>
      </dgm:spPr>
      <dgm:t>
        <a:bodyPr/>
        <a:lstStyle/>
        <a:p>
          <a:r>
            <a:rPr lang="en-US" sz="1400" dirty="0" smtClean="0"/>
            <a:t>This language is mainly concerned with formatting of the XML document for the output purpose. </a:t>
          </a:r>
          <a:endParaRPr lang="en-US" sz="1400" dirty="0"/>
        </a:p>
      </dgm:t>
    </dgm:pt>
    <dgm:pt modelId="{A60918A0-3936-4716-977E-6065D4C1AE37}" type="parTrans" cxnId="{63EF7A13-9C47-4007-82F7-496B480A6064}">
      <dgm:prSet/>
      <dgm:spPr/>
      <dgm:t>
        <a:bodyPr/>
        <a:lstStyle/>
        <a:p>
          <a:endParaRPr lang="en-US"/>
        </a:p>
      </dgm:t>
    </dgm:pt>
    <dgm:pt modelId="{0CA630B0-785B-4882-8E21-3007B8928702}" type="sibTrans" cxnId="{63EF7A13-9C47-4007-82F7-496B480A6064}">
      <dgm:prSet/>
      <dgm:spPr/>
      <dgm:t>
        <a:bodyPr/>
        <a:lstStyle/>
        <a:p>
          <a:endParaRPr lang="en-US"/>
        </a:p>
      </dgm:t>
    </dgm:pt>
    <dgm:pt modelId="{D50DE5EF-A5DE-431D-B57A-AA2C1F784B44}">
      <dgm:prSet phldrT="[Text]" custT="1"/>
      <dgm:spPr>
        <a:solidFill>
          <a:schemeClr val="accent4">
            <a:lumMod val="75000"/>
          </a:schemeClr>
        </a:solidFill>
      </dgm:spPr>
      <dgm:t>
        <a:bodyPr/>
        <a:lstStyle/>
        <a:p>
          <a:r>
            <a:rPr lang="en-US" sz="1600" b="1" dirty="0" err="1" smtClean="0"/>
            <a:t>XPath</a:t>
          </a:r>
          <a:endParaRPr lang="en-US" sz="1600" b="1" dirty="0"/>
        </a:p>
      </dgm:t>
    </dgm:pt>
    <dgm:pt modelId="{42D161A0-86FD-4FBD-96DA-B1A38D694FFC}" type="parTrans" cxnId="{B20FCC69-D8DC-42FA-8472-5C81F6B9D280}">
      <dgm:prSet/>
      <dgm:spPr/>
      <dgm:t>
        <a:bodyPr/>
        <a:lstStyle/>
        <a:p>
          <a:endParaRPr lang="en-US"/>
        </a:p>
      </dgm:t>
    </dgm:pt>
    <dgm:pt modelId="{E3933AC3-3924-46DF-9DB7-8E0986B72B52}" type="sibTrans" cxnId="{B20FCC69-D8DC-42FA-8472-5C81F6B9D280}">
      <dgm:prSet/>
      <dgm:spPr/>
      <dgm:t>
        <a:bodyPr/>
        <a:lstStyle/>
        <a:p>
          <a:endParaRPr lang="en-US"/>
        </a:p>
      </dgm:t>
    </dgm:pt>
    <dgm:pt modelId="{204EC6DA-C0A3-475F-91D3-73AC1069BB55}">
      <dgm:prSet custT="1"/>
      <dgm:spPr>
        <a:solidFill>
          <a:schemeClr val="accent3">
            <a:lumMod val="40000"/>
            <a:lumOff val="60000"/>
            <a:alpha val="90000"/>
          </a:schemeClr>
        </a:solidFill>
      </dgm:spPr>
      <dgm:t>
        <a:bodyPr/>
        <a:lstStyle/>
        <a:p>
          <a:r>
            <a:rPr lang="en-US" sz="1400" dirty="0" smtClean="0"/>
            <a:t>It is a language which is used to find the information in an XML document. </a:t>
          </a:r>
          <a:endParaRPr lang="en-US" sz="1400" dirty="0"/>
        </a:p>
      </dgm:t>
    </dgm:pt>
    <dgm:pt modelId="{B8F7EE81-32B1-4A98-BACA-B960138A4C60}" type="parTrans" cxnId="{5DD9598A-29DF-4375-86F6-1C86FD76BE7F}">
      <dgm:prSet/>
      <dgm:spPr/>
      <dgm:t>
        <a:bodyPr/>
        <a:lstStyle/>
        <a:p>
          <a:endParaRPr lang="en-US"/>
        </a:p>
      </dgm:t>
    </dgm:pt>
    <dgm:pt modelId="{3C0F56CB-17A5-467B-834C-E05AB2511A80}" type="sibTrans" cxnId="{5DD9598A-29DF-4375-86F6-1C86FD76BE7F}">
      <dgm:prSet/>
      <dgm:spPr/>
      <dgm:t>
        <a:bodyPr/>
        <a:lstStyle/>
        <a:p>
          <a:endParaRPr lang="en-US"/>
        </a:p>
      </dgm:t>
    </dgm:pt>
    <dgm:pt modelId="{3C5D3519-2752-43C3-9D19-048C378D5698}">
      <dgm:prSet custT="1"/>
      <dgm:spPr>
        <a:solidFill>
          <a:schemeClr val="accent3">
            <a:lumMod val="40000"/>
            <a:lumOff val="60000"/>
            <a:alpha val="90000"/>
          </a:schemeClr>
        </a:solidFill>
      </dgm:spPr>
      <dgm:t>
        <a:bodyPr/>
        <a:lstStyle/>
        <a:p>
          <a:r>
            <a:rPr lang="en-US" sz="1400" dirty="0" err="1" smtClean="0"/>
            <a:t>XPath</a:t>
          </a:r>
          <a:r>
            <a:rPr lang="en-US" sz="1400" dirty="0" smtClean="0"/>
            <a:t> is used to navigate through all elements and their attributes that are present in the XML document. </a:t>
          </a:r>
          <a:endParaRPr lang="en-US" sz="1400" dirty="0"/>
        </a:p>
      </dgm:t>
    </dgm:pt>
    <dgm:pt modelId="{BC09408D-D776-4D2D-A7BC-198DC8811E06}" type="parTrans" cxnId="{67C98B19-A824-4DC5-98F9-623FA4EA0378}">
      <dgm:prSet/>
      <dgm:spPr/>
      <dgm:t>
        <a:bodyPr/>
        <a:lstStyle/>
        <a:p>
          <a:endParaRPr lang="en-US"/>
        </a:p>
      </dgm:t>
    </dgm:pt>
    <dgm:pt modelId="{E5176856-13D7-4E29-8C44-082B4606DD2A}" type="sibTrans" cxnId="{67C98B19-A824-4DC5-98F9-623FA4EA0378}">
      <dgm:prSet/>
      <dgm:spPr/>
      <dgm:t>
        <a:bodyPr/>
        <a:lstStyle/>
        <a:p>
          <a:endParaRPr lang="en-US"/>
        </a:p>
      </dgm:t>
    </dgm:pt>
    <dgm:pt modelId="{5F085C80-495F-43B1-8BD3-F3BD6EEBF281}">
      <dgm:prSet custT="1"/>
      <dgm:spPr>
        <a:solidFill>
          <a:schemeClr val="accent3">
            <a:lumMod val="40000"/>
            <a:lumOff val="60000"/>
            <a:alpha val="90000"/>
          </a:schemeClr>
        </a:solidFill>
      </dgm:spPr>
      <dgm:t>
        <a:bodyPr/>
        <a:lstStyle/>
        <a:p>
          <a:r>
            <a:rPr lang="en-US" sz="1400" dirty="0" smtClean="0"/>
            <a:t>It stands for Extensible </a:t>
          </a:r>
          <a:r>
            <a:rPr lang="en-US" sz="1400" dirty="0" err="1" smtClean="0"/>
            <a:t>Stylesheet</a:t>
          </a:r>
          <a:r>
            <a:rPr lang="en-US" sz="1400" dirty="0" smtClean="0"/>
            <a:t> Language Formatting Objects.</a:t>
          </a:r>
          <a:endParaRPr lang="en-US" sz="1400" dirty="0"/>
        </a:p>
      </dgm:t>
    </dgm:pt>
    <dgm:pt modelId="{79C75AB1-790C-4EC6-BFB6-E905FB87EEA9}" type="parTrans" cxnId="{26D0248D-0104-4413-9008-0C2EB940EB18}">
      <dgm:prSet/>
      <dgm:spPr/>
      <dgm:t>
        <a:bodyPr/>
        <a:lstStyle/>
        <a:p>
          <a:endParaRPr lang="en-US"/>
        </a:p>
      </dgm:t>
    </dgm:pt>
    <dgm:pt modelId="{5323C4E3-4261-46E0-BA7D-9F2BF3B02E63}" type="sibTrans" cxnId="{26D0248D-0104-4413-9008-0C2EB940EB18}">
      <dgm:prSet/>
      <dgm:spPr/>
      <dgm:t>
        <a:bodyPr/>
        <a:lstStyle/>
        <a:p>
          <a:endParaRPr lang="en-US"/>
        </a:p>
      </dgm:t>
    </dgm:pt>
    <dgm:pt modelId="{541F2CFE-58B7-4A1A-B280-2A90F76256B8}">
      <dgm:prSet custT="1"/>
      <dgm:spPr>
        <a:solidFill>
          <a:schemeClr val="accent3">
            <a:lumMod val="40000"/>
            <a:lumOff val="60000"/>
            <a:alpha val="90000"/>
          </a:schemeClr>
        </a:solidFill>
      </dgm:spPr>
      <dgm:t>
        <a:bodyPr/>
        <a:lstStyle/>
        <a:p>
          <a:r>
            <a:rPr lang="en-US" sz="1400" b="0" dirty="0" smtClean="0"/>
            <a:t>It uses the </a:t>
          </a:r>
          <a:r>
            <a:rPr lang="en-US" sz="1400" b="0" dirty="0" err="1" smtClean="0"/>
            <a:t>XPath</a:t>
          </a:r>
          <a:r>
            <a:rPr lang="en-US" sz="1400" b="0" dirty="0" smtClean="0"/>
            <a:t> to navigate to the XML document which has to be formatted.</a:t>
          </a:r>
          <a:endParaRPr lang="en-US" sz="1400" b="0" dirty="0"/>
        </a:p>
      </dgm:t>
    </dgm:pt>
    <dgm:pt modelId="{DD296415-066E-46EB-8341-5FC31D2E322F}" type="parTrans" cxnId="{6E89B137-A384-4067-9941-FD64003BC12E}">
      <dgm:prSet/>
      <dgm:spPr/>
      <dgm:t>
        <a:bodyPr/>
        <a:lstStyle/>
        <a:p>
          <a:endParaRPr lang="en-US"/>
        </a:p>
      </dgm:t>
    </dgm:pt>
    <dgm:pt modelId="{5486201D-BDCE-4D47-A559-439632B5E0D8}" type="sibTrans" cxnId="{6E89B137-A384-4067-9941-FD64003BC12E}">
      <dgm:prSet/>
      <dgm:spPr/>
      <dgm:t>
        <a:bodyPr/>
        <a:lstStyle/>
        <a:p>
          <a:endParaRPr lang="en-US"/>
        </a:p>
      </dgm:t>
    </dgm:pt>
    <dgm:pt modelId="{35B9770D-CA92-443B-8E98-61B8397B238F}" type="pres">
      <dgm:prSet presAssocID="{9E018682-F920-4DE4-848B-9A1180AFE0E6}" presName="linear" presStyleCnt="0">
        <dgm:presLayoutVars>
          <dgm:dir/>
          <dgm:animLvl val="lvl"/>
          <dgm:resizeHandles val="exact"/>
        </dgm:presLayoutVars>
      </dgm:prSet>
      <dgm:spPr/>
      <dgm:t>
        <a:bodyPr/>
        <a:lstStyle/>
        <a:p>
          <a:endParaRPr lang="en-US"/>
        </a:p>
      </dgm:t>
    </dgm:pt>
    <dgm:pt modelId="{79CE43D1-87A1-4EA2-BC10-22B6037217FF}" type="pres">
      <dgm:prSet presAssocID="{E78D2F9B-A2F9-4F46-B4BA-303592BBD943}" presName="parentLin" presStyleCnt="0"/>
      <dgm:spPr/>
    </dgm:pt>
    <dgm:pt modelId="{4D331CF4-02D7-4FEE-80B1-B1DE57E7C063}" type="pres">
      <dgm:prSet presAssocID="{E78D2F9B-A2F9-4F46-B4BA-303592BBD943}" presName="parentLeftMargin" presStyleLbl="node1" presStyleIdx="0" presStyleCnt="3"/>
      <dgm:spPr/>
      <dgm:t>
        <a:bodyPr/>
        <a:lstStyle/>
        <a:p>
          <a:endParaRPr lang="en-US"/>
        </a:p>
      </dgm:t>
    </dgm:pt>
    <dgm:pt modelId="{BA6D28AA-79AE-468C-92AF-1B3BA54E5829}" type="pres">
      <dgm:prSet presAssocID="{E78D2F9B-A2F9-4F46-B4BA-303592BBD943}" presName="parentText" presStyleLbl="node1" presStyleIdx="0" presStyleCnt="3" custScaleY="84463" custLinFactNeighborX="-40000">
        <dgm:presLayoutVars>
          <dgm:chMax val="0"/>
          <dgm:bulletEnabled val="1"/>
        </dgm:presLayoutVars>
      </dgm:prSet>
      <dgm:spPr/>
      <dgm:t>
        <a:bodyPr/>
        <a:lstStyle/>
        <a:p>
          <a:endParaRPr lang="en-US"/>
        </a:p>
      </dgm:t>
    </dgm:pt>
    <dgm:pt modelId="{1F6E77D1-A85B-4C97-9B5D-2E2B525336AA}" type="pres">
      <dgm:prSet presAssocID="{E78D2F9B-A2F9-4F46-B4BA-303592BBD943}" presName="negativeSpace" presStyleCnt="0"/>
      <dgm:spPr/>
    </dgm:pt>
    <dgm:pt modelId="{EAC038EA-CD33-4F31-8AE8-8CE5E530A12A}" type="pres">
      <dgm:prSet presAssocID="{E78D2F9B-A2F9-4F46-B4BA-303592BBD943}" presName="childText" presStyleLbl="conFgAcc1" presStyleIdx="0" presStyleCnt="3">
        <dgm:presLayoutVars>
          <dgm:bulletEnabled val="1"/>
        </dgm:presLayoutVars>
      </dgm:prSet>
      <dgm:spPr/>
      <dgm:t>
        <a:bodyPr/>
        <a:lstStyle/>
        <a:p>
          <a:endParaRPr lang="en-US"/>
        </a:p>
      </dgm:t>
    </dgm:pt>
    <dgm:pt modelId="{56BE9EF4-31E6-408B-B0B9-E6AC15B14F1C}" type="pres">
      <dgm:prSet presAssocID="{BD4901A9-4372-4AF1-8C7A-84CFB47CEEDE}" presName="spaceBetweenRectangles" presStyleCnt="0"/>
      <dgm:spPr/>
    </dgm:pt>
    <dgm:pt modelId="{E066B2C2-D4B1-4C10-BBF5-1839222FD085}" type="pres">
      <dgm:prSet presAssocID="{D50DE5EF-A5DE-431D-B57A-AA2C1F784B44}" presName="parentLin" presStyleCnt="0"/>
      <dgm:spPr/>
    </dgm:pt>
    <dgm:pt modelId="{825B5AF0-FD51-44D6-B53B-9D3C28C11B91}" type="pres">
      <dgm:prSet presAssocID="{D50DE5EF-A5DE-431D-B57A-AA2C1F784B44}" presName="parentLeftMargin" presStyleLbl="node1" presStyleIdx="0" presStyleCnt="3"/>
      <dgm:spPr/>
      <dgm:t>
        <a:bodyPr/>
        <a:lstStyle/>
        <a:p>
          <a:endParaRPr lang="en-US"/>
        </a:p>
      </dgm:t>
    </dgm:pt>
    <dgm:pt modelId="{8CC8E8B8-E8CF-49D1-825A-AAC1EA25AAED}" type="pres">
      <dgm:prSet presAssocID="{D50DE5EF-A5DE-431D-B57A-AA2C1F784B44}" presName="parentText" presStyleLbl="node1" presStyleIdx="1" presStyleCnt="3" custLinFactNeighborX="-40000">
        <dgm:presLayoutVars>
          <dgm:chMax val="0"/>
          <dgm:bulletEnabled val="1"/>
        </dgm:presLayoutVars>
      </dgm:prSet>
      <dgm:spPr/>
      <dgm:t>
        <a:bodyPr/>
        <a:lstStyle/>
        <a:p>
          <a:endParaRPr lang="en-US"/>
        </a:p>
      </dgm:t>
    </dgm:pt>
    <dgm:pt modelId="{49382A46-A5DF-41C1-ACB0-B5B4BBFBC1B4}" type="pres">
      <dgm:prSet presAssocID="{D50DE5EF-A5DE-431D-B57A-AA2C1F784B44}" presName="negativeSpace" presStyleCnt="0"/>
      <dgm:spPr/>
    </dgm:pt>
    <dgm:pt modelId="{56BF5E32-CEAA-4165-99AD-0E8D7A26C337}" type="pres">
      <dgm:prSet presAssocID="{D50DE5EF-A5DE-431D-B57A-AA2C1F784B44}" presName="childText" presStyleLbl="conFgAcc1" presStyleIdx="1" presStyleCnt="3">
        <dgm:presLayoutVars>
          <dgm:bulletEnabled val="1"/>
        </dgm:presLayoutVars>
      </dgm:prSet>
      <dgm:spPr/>
      <dgm:t>
        <a:bodyPr/>
        <a:lstStyle/>
        <a:p>
          <a:endParaRPr lang="en-US"/>
        </a:p>
      </dgm:t>
    </dgm:pt>
    <dgm:pt modelId="{6C587990-9E3C-4132-860F-EE12584C9376}" type="pres">
      <dgm:prSet presAssocID="{E3933AC3-3924-46DF-9DB7-8E0986B72B52}" presName="spaceBetweenRectangles" presStyleCnt="0"/>
      <dgm:spPr/>
    </dgm:pt>
    <dgm:pt modelId="{29FC41EB-0256-42F7-AA16-B96359B4533E}" type="pres">
      <dgm:prSet presAssocID="{101235F9-FF00-449D-97C9-59D542E70142}" presName="parentLin" presStyleCnt="0"/>
      <dgm:spPr/>
    </dgm:pt>
    <dgm:pt modelId="{32E1CD56-7D09-465F-B810-17E9EACA8E01}" type="pres">
      <dgm:prSet presAssocID="{101235F9-FF00-449D-97C9-59D542E70142}" presName="parentLeftMargin" presStyleLbl="node1" presStyleIdx="1" presStyleCnt="3"/>
      <dgm:spPr/>
      <dgm:t>
        <a:bodyPr/>
        <a:lstStyle/>
        <a:p>
          <a:endParaRPr lang="en-US"/>
        </a:p>
      </dgm:t>
    </dgm:pt>
    <dgm:pt modelId="{89E74032-EAEF-47D0-8446-7CD058F7FAD3}" type="pres">
      <dgm:prSet presAssocID="{101235F9-FF00-449D-97C9-59D542E70142}" presName="parentText" presStyleLbl="node1" presStyleIdx="2" presStyleCnt="3" custScaleY="84463" custLinFactNeighborX="-40000">
        <dgm:presLayoutVars>
          <dgm:chMax val="0"/>
          <dgm:bulletEnabled val="1"/>
        </dgm:presLayoutVars>
      </dgm:prSet>
      <dgm:spPr/>
      <dgm:t>
        <a:bodyPr/>
        <a:lstStyle/>
        <a:p>
          <a:endParaRPr lang="en-US"/>
        </a:p>
      </dgm:t>
    </dgm:pt>
    <dgm:pt modelId="{D472F132-32D1-43AC-8A53-9BCA61D1929E}" type="pres">
      <dgm:prSet presAssocID="{101235F9-FF00-449D-97C9-59D542E70142}" presName="negativeSpace" presStyleCnt="0"/>
      <dgm:spPr/>
    </dgm:pt>
    <dgm:pt modelId="{1F50A5AF-DCF1-497E-A3CA-7B9C4DA4CC3D}" type="pres">
      <dgm:prSet presAssocID="{101235F9-FF00-449D-97C9-59D542E70142}" presName="childText" presStyleLbl="conFgAcc1" presStyleIdx="2" presStyleCnt="3">
        <dgm:presLayoutVars>
          <dgm:bulletEnabled val="1"/>
        </dgm:presLayoutVars>
      </dgm:prSet>
      <dgm:spPr/>
      <dgm:t>
        <a:bodyPr/>
        <a:lstStyle/>
        <a:p>
          <a:endParaRPr lang="en-US"/>
        </a:p>
      </dgm:t>
    </dgm:pt>
  </dgm:ptLst>
  <dgm:cxnLst>
    <dgm:cxn modelId="{55D8BC82-D137-47D7-BB86-FDEA9955DC48}" type="presOf" srcId="{E78D2F9B-A2F9-4F46-B4BA-303592BBD943}" destId="{BA6D28AA-79AE-468C-92AF-1B3BA54E5829}" srcOrd="1" destOrd="0" presId="urn:microsoft.com/office/officeart/2005/8/layout/list1"/>
    <dgm:cxn modelId="{AFDB311B-1846-4BF0-8FF7-6C3E7111B511}" srcId="{9E018682-F920-4DE4-848B-9A1180AFE0E6}" destId="{101235F9-FF00-449D-97C9-59D542E70142}" srcOrd="2" destOrd="0" parTransId="{1D77122B-E1D1-409C-ABCF-C68449503553}" sibTransId="{74B5A358-14EA-4C0C-8B47-CD096DB6B125}"/>
    <dgm:cxn modelId="{C74B4CA7-A8CB-4292-947D-11258C390C20}" type="presOf" srcId="{5F085C80-495F-43B1-8BD3-F3BD6EEBF281}" destId="{1F50A5AF-DCF1-497E-A3CA-7B9C4DA4CC3D}" srcOrd="0" destOrd="1" presId="urn:microsoft.com/office/officeart/2005/8/layout/list1"/>
    <dgm:cxn modelId="{36395AAA-660E-4E06-B346-008F956BF22D}" type="presOf" srcId="{204EC6DA-C0A3-475F-91D3-73AC1069BB55}" destId="{56BF5E32-CEAA-4165-99AD-0E8D7A26C337}" srcOrd="0" destOrd="0" presId="urn:microsoft.com/office/officeart/2005/8/layout/list1"/>
    <dgm:cxn modelId="{B3E93D32-1174-4BD5-9BE4-F661D453DA0A}" type="presOf" srcId="{D50DE5EF-A5DE-431D-B57A-AA2C1F784B44}" destId="{8CC8E8B8-E8CF-49D1-825A-AAC1EA25AAED}" srcOrd="1" destOrd="0" presId="urn:microsoft.com/office/officeart/2005/8/layout/list1"/>
    <dgm:cxn modelId="{50950AD4-7138-4475-BC92-A03F6BE82EAE}" srcId="{9E018682-F920-4DE4-848B-9A1180AFE0E6}" destId="{E78D2F9B-A2F9-4F46-B4BA-303592BBD943}" srcOrd="0" destOrd="0" parTransId="{45869E47-1BF0-4EF2-96EC-175A26B99201}" sibTransId="{BD4901A9-4372-4AF1-8C7A-84CFB47CEEDE}"/>
    <dgm:cxn modelId="{F4F219C1-D5BF-4907-9A6C-CCCCF64CEBED}" type="presOf" srcId="{E78D2F9B-A2F9-4F46-B4BA-303592BBD943}" destId="{4D331CF4-02D7-4FEE-80B1-B1DE57E7C063}" srcOrd="0" destOrd="0" presId="urn:microsoft.com/office/officeart/2005/8/layout/list1"/>
    <dgm:cxn modelId="{9A43F5F7-E546-4D1A-880B-C9A083A70013}" type="presOf" srcId="{8D35BFD3-EC3A-4954-812C-DB8A7C46B8F7}" destId="{1F50A5AF-DCF1-497E-A3CA-7B9C4DA4CC3D}" srcOrd="0" destOrd="0" presId="urn:microsoft.com/office/officeart/2005/8/layout/list1"/>
    <dgm:cxn modelId="{7679749D-8508-45D8-82E2-4B2B10AAEC5A}" type="presOf" srcId="{101235F9-FF00-449D-97C9-59D542E70142}" destId="{32E1CD56-7D09-465F-B810-17E9EACA8E01}" srcOrd="0" destOrd="0" presId="urn:microsoft.com/office/officeart/2005/8/layout/list1"/>
    <dgm:cxn modelId="{B20FCC69-D8DC-42FA-8472-5C81F6B9D280}" srcId="{9E018682-F920-4DE4-848B-9A1180AFE0E6}" destId="{D50DE5EF-A5DE-431D-B57A-AA2C1F784B44}" srcOrd="1" destOrd="0" parTransId="{42D161A0-86FD-4FBD-96DA-B1A38D694FFC}" sibTransId="{E3933AC3-3924-46DF-9DB7-8E0986B72B52}"/>
    <dgm:cxn modelId="{26D0248D-0104-4413-9008-0C2EB940EB18}" srcId="{101235F9-FF00-449D-97C9-59D542E70142}" destId="{5F085C80-495F-43B1-8BD3-F3BD6EEBF281}" srcOrd="1" destOrd="0" parTransId="{79C75AB1-790C-4EC6-BFB6-E905FB87EEA9}" sibTransId="{5323C4E3-4261-46E0-BA7D-9F2BF3B02E63}"/>
    <dgm:cxn modelId="{5932D6B9-CD73-4E38-BA7E-B78A9E8C4186}" type="presOf" srcId="{05681F84-B782-4778-A47F-95E98E8F0936}" destId="{EAC038EA-CD33-4F31-8AE8-8CE5E530A12A}" srcOrd="0" destOrd="0" presId="urn:microsoft.com/office/officeart/2005/8/layout/list1"/>
    <dgm:cxn modelId="{2948567A-9A40-49F7-ADF6-83895B40A5CF}" type="presOf" srcId="{541F2CFE-58B7-4A1A-B280-2A90F76256B8}" destId="{EAC038EA-CD33-4F31-8AE8-8CE5E530A12A}" srcOrd="0" destOrd="1" presId="urn:microsoft.com/office/officeart/2005/8/layout/list1"/>
    <dgm:cxn modelId="{6E89B137-A384-4067-9941-FD64003BC12E}" srcId="{E78D2F9B-A2F9-4F46-B4BA-303592BBD943}" destId="{541F2CFE-58B7-4A1A-B280-2A90F76256B8}" srcOrd="1" destOrd="0" parTransId="{DD296415-066E-46EB-8341-5FC31D2E322F}" sibTransId="{5486201D-BDCE-4D47-A559-439632B5E0D8}"/>
    <dgm:cxn modelId="{5DD9598A-29DF-4375-86F6-1C86FD76BE7F}" srcId="{D50DE5EF-A5DE-431D-B57A-AA2C1F784B44}" destId="{204EC6DA-C0A3-475F-91D3-73AC1069BB55}" srcOrd="0" destOrd="0" parTransId="{B8F7EE81-32B1-4A98-BACA-B960138A4C60}" sibTransId="{3C0F56CB-17A5-467B-834C-E05AB2511A80}"/>
    <dgm:cxn modelId="{043DF2DA-9F92-4B51-A9D1-9352771068E1}" srcId="{E78D2F9B-A2F9-4F46-B4BA-303592BBD943}" destId="{05681F84-B782-4778-A47F-95E98E8F0936}" srcOrd="0" destOrd="0" parTransId="{94602FF8-8E8F-4206-86B0-8352F4A5697E}" sibTransId="{EBAC166F-BABC-43F1-8238-53B6458D9E37}"/>
    <dgm:cxn modelId="{BFF1726A-BA3A-4A5F-8E31-654944853AB4}" type="presOf" srcId="{101235F9-FF00-449D-97C9-59D542E70142}" destId="{89E74032-EAEF-47D0-8446-7CD058F7FAD3}" srcOrd="1" destOrd="0" presId="urn:microsoft.com/office/officeart/2005/8/layout/list1"/>
    <dgm:cxn modelId="{A6D4E272-E768-4989-92D2-56D23352DCE7}" type="presOf" srcId="{3C5D3519-2752-43C3-9D19-048C378D5698}" destId="{56BF5E32-CEAA-4165-99AD-0E8D7A26C337}" srcOrd="0" destOrd="1" presId="urn:microsoft.com/office/officeart/2005/8/layout/list1"/>
    <dgm:cxn modelId="{63EF7A13-9C47-4007-82F7-496B480A6064}" srcId="{101235F9-FF00-449D-97C9-59D542E70142}" destId="{8D35BFD3-EC3A-4954-812C-DB8A7C46B8F7}" srcOrd="0" destOrd="0" parTransId="{A60918A0-3936-4716-977E-6065D4C1AE37}" sibTransId="{0CA630B0-785B-4882-8E21-3007B8928702}"/>
    <dgm:cxn modelId="{DB885F14-51E0-457B-83D6-483E594750E9}" type="presOf" srcId="{D50DE5EF-A5DE-431D-B57A-AA2C1F784B44}" destId="{825B5AF0-FD51-44D6-B53B-9D3C28C11B91}" srcOrd="0" destOrd="0" presId="urn:microsoft.com/office/officeart/2005/8/layout/list1"/>
    <dgm:cxn modelId="{3B9D6372-CC97-485E-BE4F-9AC7CED52CD5}" type="presOf" srcId="{9E018682-F920-4DE4-848B-9A1180AFE0E6}" destId="{35B9770D-CA92-443B-8E98-61B8397B238F}" srcOrd="0" destOrd="0" presId="urn:microsoft.com/office/officeart/2005/8/layout/list1"/>
    <dgm:cxn modelId="{67C98B19-A824-4DC5-98F9-623FA4EA0378}" srcId="{D50DE5EF-A5DE-431D-B57A-AA2C1F784B44}" destId="{3C5D3519-2752-43C3-9D19-048C378D5698}" srcOrd="1" destOrd="0" parTransId="{BC09408D-D776-4D2D-A7BC-198DC8811E06}" sibTransId="{E5176856-13D7-4E29-8C44-082B4606DD2A}"/>
    <dgm:cxn modelId="{6F133609-7C04-4138-9AD9-42DF9BF7DDD4}" type="presParOf" srcId="{35B9770D-CA92-443B-8E98-61B8397B238F}" destId="{79CE43D1-87A1-4EA2-BC10-22B6037217FF}" srcOrd="0" destOrd="0" presId="urn:microsoft.com/office/officeart/2005/8/layout/list1"/>
    <dgm:cxn modelId="{67CF770E-B3B5-4ECC-A02A-A7B24E1663D5}" type="presParOf" srcId="{79CE43D1-87A1-4EA2-BC10-22B6037217FF}" destId="{4D331CF4-02D7-4FEE-80B1-B1DE57E7C063}" srcOrd="0" destOrd="0" presId="urn:microsoft.com/office/officeart/2005/8/layout/list1"/>
    <dgm:cxn modelId="{096B0153-6121-477C-B198-CCC85C8EC2F3}" type="presParOf" srcId="{79CE43D1-87A1-4EA2-BC10-22B6037217FF}" destId="{BA6D28AA-79AE-468C-92AF-1B3BA54E5829}" srcOrd="1" destOrd="0" presId="urn:microsoft.com/office/officeart/2005/8/layout/list1"/>
    <dgm:cxn modelId="{64832CDD-439D-4456-8108-C7B8EC8BF156}" type="presParOf" srcId="{35B9770D-CA92-443B-8E98-61B8397B238F}" destId="{1F6E77D1-A85B-4C97-9B5D-2E2B525336AA}" srcOrd="1" destOrd="0" presId="urn:microsoft.com/office/officeart/2005/8/layout/list1"/>
    <dgm:cxn modelId="{9D5C91CC-8493-41F3-97EF-BB874433C5C7}" type="presParOf" srcId="{35B9770D-CA92-443B-8E98-61B8397B238F}" destId="{EAC038EA-CD33-4F31-8AE8-8CE5E530A12A}" srcOrd="2" destOrd="0" presId="urn:microsoft.com/office/officeart/2005/8/layout/list1"/>
    <dgm:cxn modelId="{EB6DEBA1-52E4-4DD7-811A-997863D1BB18}" type="presParOf" srcId="{35B9770D-CA92-443B-8E98-61B8397B238F}" destId="{56BE9EF4-31E6-408B-B0B9-E6AC15B14F1C}" srcOrd="3" destOrd="0" presId="urn:microsoft.com/office/officeart/2005/8/layout/list1"/>
    <dgm:cxn modelId="{98625C4B-E500-4E87-82CC-CFC9CE8D1178}" type="presParOf" srcId="{35B9770D-CA92-443B-8E98-61B8397B238F}" destId="{E066B2C2-D4B1-4C10-BBF5-1839222FD085}" srcOrd="4" destOrd="0" presId="urn:microsoft.com/office/officeart/2005/8/layout/list1"/>
    <dgm:cxn modelId="{E8363826-F19C-48FB-AC48-CCA4AED0471B}" type="presParOf" srcId="{E066B2C2-D4B1-4C10-BBF5-1839222FD085}" destId="{825B5AF0-FD51-44D6-B53B-9D3C28C11B91}" srcOrd="0" destOrd="0" presId="urn:microsoft.com/office/officeart/2005/8/layout/list1"/>
    <dgm:cxn modelId="{CDFDEF4C-65AA-48A7-B5C4-956C43B24518}" type="presParOf" srcId="{E066B2C2-D4B1-4C10-BBF5-1839222FD085}" destId="{8CC8E8B8-E8CF-49D1-825A-AAC1EA25AAED}" srcOrd="1" destOrd="0" presId="urn:microsoft.com/office/officeart/2005/8/layout/list1"/>
    <dgm:cxn modelId="{84A3B6DD-CB3E-4182-B24D-91997A45EF75}" type="presParOf" srcId="{35B9770D-CA92-443B-8E98-61B8397B238F}" destId="{49382A46-A5DF-41C1-ACB0-B5B4BBFBC1B4}" srcOrd="5" destOrd="0" presId="urn:microsoft.com/office/officeart/2005/8/layout/list1"/>
    <dgm:cxn modelId="{0CE460A0-0865-492F-B979-11BE8AE33C18}" type="presParOf" srcId="{35B9770D-CA92-443B-8E98-61B8397B238F}" destId="{56BF5E32-CEAA-4165-99AD-0E8D7A26C337}" srcOrd="6" destOrd="0" presId="urn:microsoft.com/office/officeart/2005/8/layout/list1"/>
    <dgm:cxn modelId="{51F7E114-BAFE-44FD-9C09-AE5FF5FF11F1}" type="presParOf" srcId="{35B9770D-CA92-443B-8E98-61B8397B238F}" destId="{6C587990-9E3C-4132-860F-EE12584C9376}" srcOrd="7" destOrd="0" presId="urn:microsoft.com/office/officeart/2005/8/layout/list1"/>
    <dgm:cxn modelId="{298D5A71-2DCF-4D53-8DBE-6532403BC010}" type="presParOf" srcId="{35B9770D-CA92-443B-8E98-61B8397B238F}" destId="{29FC41EB-0256-42F7-AA16-B96359B4533E}" srcOrd="8" destOrd="0" presId="urn:microsoft.com/office/officeart/2005/8/layout/list1"/>
    <dgm:cxn modelId="{418DC90B-615C-413F-BECC-EF971A27D3FF}" type="presParOf" srcId="{29FC41EB-0256-42F7-AA16-B96359B4533E}" destId="{32E1CD56-7D09-465F-B810-17E9EACA8E01}" srcOrd="0" destOrd="0" presId="urn:microsoft.com/office/officeart/2005/8/layout/list1"/>
    <dgm:cxn modelId="{93CE3902-92AC-4C3D-8A35-96B9E9D26623}" type="presParOf" srcId="{29FC41EB-0256-42F7-AA16-B96359B4533E}" destId="{89E74032-EAEF-47D0-8446-7CD058F7FAD3}" srcOrd="1" destOrd="0" presId="urn:microsoft.com/office/officeart/2005/8/layout/list1"/>
    <dgm:cxn modelId="{1355ABF4-6D8D-4042-B714-6672D30E53C6}" type="presParOf" srcId="{35B9770D-CA92-443B-8E98-61B8397B238F}" destId="{D472F132-32D1-43AC-8A53-9BCA61D1929E}" srcOrd="9" destOrd="0" presId="urn:microsoft.com/office/officeart/2005/8/layout/list1"/>
    <dgm:cxn modelId="{918A18B1-0580-4DB3-ACDC-9E443D01FF05}" type="presParOf" srcId="{35B9770D-CA92-443B-8E98-61B8397B238F}" destId="{1F50A5AF-DCF1-497E-A3CA-7B9C4DA4CC3D}" srcOrd="10" destOrd="0" presId="urn:microsoft.com/office/officeart/2005/8/layout/list1"/>
  </dgm:cxnLst>
  <dgm:bg/>
  <dgm:whole/>
</dgm:dataModel>
</file>

<file path=ppt/diagrams/data8.xml><?xml version="1.0" encoding="utf-8"?>
<dgm:dataModel xmlns:dgm="http://schemas.openxmlformats.org/drawingml/2006/diagram" xmlns:a="http://schemas.openxmlformats.org/drawingml/2006/main">
  <dgm:ptLst>
    <dgm:pt modelId="{D32F8FCF-EDF2-4321-B49C-D5DF3D295B52}" type="doc">
      <dgm:prSet loTypeId="urn:microsoft.com/office/officeart/2005/8/layout/vList2" loCatId="list" qsTypeId="urn:microsoft.com/office/officeart/2005/8/quickstyle/simple4" qsCatId="simple" csTypeId="urn:microsoft.com/office/officeart/2005/8/colors/colorful1#3" csCatId="colorful" phldr="1"/>
      <dgm:spPr/>
      <dgm:t>
        <a:bodyPr/>
        <a:lstStyle/>
        <a:p>
          <a:endParaRPr lang="en-US"/>
        </a:p>
      </dgm:t>
    </dgm:pt>
    <dgm:pt modelId="{4E1CD5B7-2CF3-44AA-979B-6F420433627D}">
      <dgm:prSet phldrT="[Text]" custT="1"/>
      <dgm:spPr/>
      <dgm:t>
        <a:bodyPr/>
        <a:lstStyle/>
        <a:p>
          <a:r>
            <a:rPr lang="en-US" sz="1800" dirty="0" smtClean="0"/>
            <a:t>The </a:t>
          </a:r>
          <a:r>
            <a:rPr lang="en-US" sz="1800" dirty="0" err="1" smtClean="0"/>
            <a:t>Multiscreen</a:t>
          </a:r>
          <a:r>
            <a:rPr lang="en-US" sz="1800" dirty="0" smtClean="0"/>
            <a:t> Preview panel shows what your page looks like in devices with three different screen resolutions, such as a desktop, tablet device, and mobile phone.</a:t>
          </a:r>
          <a:endParaRPr lang="en-US" sz="1800" dirty="0"/>
        </a:p>
      </dgm:t>
    </dgm:pt>
    <dgm:pt modelId="{FBC00986-3EA4-4861-B52A-BDA881DCC91F}" type="parTrans" cxnId="{EC90D957-0420-4F9F-B46E-78A7F7B0F39E}">
      <dgm:prSet/>
      <dgm:spPr/>
      <dgm:t>
        <a:bodyPr/>
        <a:lstStyle/>
        <a:p>
          <a:endParaRPr lang="en-US">
            <a:solidFill>
              <a:schemeClr val="tx1"/>
            </a:solidFill>
          </a:endParaRPr>
        </a:p>
      </dgm:t>
    </dgm:pt>
    <dgm:pt modelId="{2809EA95-811D-4B67-9AD8-C4A1090D9C07}" type="sibTrans" cxnId="{EC90D957-0420-4F9F-B46E-78A7F7B0F39E}">
      <dgm:prSet/>
      <dgm:spPr/>
      <dgm:t>
        <a:bodyPr/>
        <a:lstStyle/>
        <a:p>
          <a:endParaRPr lang="en-US">
            <a:solidFill>
              <a:schemeClr val="tx1"/>
            </a:solidFill>
          </a:endParaRPr>
        </a:p>
      </dgm:t>
    </dgm:pt>
    <dgm:pt modelId="{FC2A7E5C-B22A-46C4-9AFD-A55CEAE725CE}">
      <dgm:prSet phldrT="[Text]" custT="1"/>
      <dgm:spPr>
        <a:gradFill rotWithShape="0">
          <a:gsLst>
            <a:gs pos="0">
              <a:schemeClr val="accent3">
                <a:lumMod val="50000"/>
              </a:schemeClr>
            </a:gs>
            <a:gs pos="80000">
              <a:schemeClr val="accent3">
                <a:lumMod val="75000"/>
              </a:schemeClr>
            </a:gs>
            <a:gs pos="100000">
              <a:schemeClr val="accent3">
                <a:lumMod val="60000"/>
                <a:lumOff val="40000"/>
              </a:schemeClr>
            </a:gs>
          </a:gsLst>
          <a:lin ang="16200000" scaled="0"/>
        </a:gradFill>
      </dgm:spPr>
      <dgm:t>
        <a:bodyPr/>
        <a:lstStyle/>
        <a:p>
          <a:r>
            <a:rPr lang="en-US" sz="1800" dirty="0" smtClean="0"/>
            <a:t>You can attach different style sheets in the </a:t>
          </a:r>
          <a:r>
            <a:rPr lang="en-US" sz="1800" dirty="0" err="1" smtClean="0"/>
            <a:t>Multiscreen</a:t>
          </a:r>
          <a:r>
            <a:rPr lang="en-US" sz="1800" dirty="0" smtClean="0"/>
            <a:t> Preview panel. Thus, you can target each device using CSS3 media queries.</a:t>
          </a:r>
          <a:endParaRPr lang="en-US" sz="1800" dirty="0"/>
        </a:p>
      </dgm:t>
    </dgm:pt>
    <dgm:pt modelId="{4321AB2E-56BE-4B81-A95D-78D0C600BF84}" type="parTrans" cxnId="{2E46F766-50E7-4015-83C1-FEF6484316BF}">
      <dgm:prSet/>
      <dgm:spPr/>
      <dgm:t>
        <a:bodyPr/>
        <a:lstStyle/>
        <a:p>
          <a:endParaRPr lang="en-US">
            <a:solidFill>
              <a:schemeClr val="tx1"/>
            </a:solidFill>
          </a:endParaRPr>
        </a:p>
      </dgm:t>
    </dgm:pt>
    <dgm:pt modelId="{D600FDB0-EB0D-494C-8ECC-EFA51A794305}" type="sibTrans" cxnId="{2E46F766-50E7-4015-83C1-FEF6484316BF}">
      <dgm:prSet/>
      <dgm:spPr/>
      <dgm:t>
        <a:bodyPr/>
        <a:lstStyle/>
        <a:p>
          <a:endParaRPr lang="en-US">
            <a:solidFill>
              <a:schemeClr val="tx1"/>
            </a:solidFill>
          </a:endParaRPr>
        </a:p>
      </dgm:t>
    </dgm:pt>
    <dgm:pt modelId="{562882C0-AB97-4E3B-8D46-8E574B04BE56}">
      <dgm:prSet phldrT="[Text]" custT="1"/>
      <dgm:spPr/>
      <dgm:t>
        <a:bodyPr/>
        <a:lstStyle/>
        <a:p>
          <a:r>
            <a:rPr lang="en-US" sz="1800" dirty="0" smtClean="0"/>
            <a:t>Due to this, the same page will be rendered in the most appropriate way for each audience.</a:t>
          </a:r>
          <a:endParaRPr lang="en-US" sz="1800" dirty="0"/>
        </a:p>
      </dgm:t>
    </dgm:pt>
    <dgm:pt modelId="{22DAB85A-2AC9-4DDD-B986-E5A7070B9054}" type="parTrans" cxnId="{E8D95785-E9E4-4618-B268-C90282AF6172}">
      <dgm:prSet/>
      <dgm:spPr/>
      <dgm:t>
        <a:bodyPr/>
        <a:lstStyle/>
        <a:p>
          <a:endParaRPr lang="en-US">
            <a:solidFill>
              <a:schemeClr val="tx1"/>
            </a:solidFill>
          </a:endParaRPr>
        </a:p>
      </dgm:t>
    </dgm:pt>
    <dgm:pt modelId="{7363CEF2-942E-416F-BE41-E1618140DA9E}" type="sibTrans" cxnId="{E8D95785-E9E4-4618-B268-C90282AF6172}">
      <dgm:prSet/>
      <dgm:spPr/>
      <dgm:t>
        <a:bodyPr/>
        <a:lstStyle/>
        <a:p>
          <a:endParaRPr lang="en-US">
            <a:solidFill>
              <a:schemeClr val="tx1"/>
            </a:solidFill>
          </a:endParaRPr>
        </a:p>
      </dgm:t>
    </dgm:pt>
    <dgm:pt modelId="{32F9483E-A135-41CD-9B8E-5BB23FE4E385}">
      <dgm:prSet phldrT="[Text]" custT="1"/>
      <dgm:spPr/>
      <dgm:t>
        <a:bodyPr/>
        <a:lstStyle/>
        <a:p>
          <a:r>
            <a:rPr lang="en-US" sz="1800" dirty="0" smtClean="0"/>
            <a:t>To use the features incorporated due to HTML5 support, you need to install the 11.0.3 update of Dreamweaver CS5.</a:t>
          </a:r>
          <a:endParaRPr lang="en-US" sz="1800" dirty="0"/>
        </a:p>
      </dgm:t>
    </dgm:pt>
    <dgm:pt modelId="{8400DE60-AB66-4C74-B12F-ABCFD84D948C}" type="parTrans" cxnId="{19D9F5E3-0714-4425-B1DF-ED5653129A86}">
      <dgm:prSet/>
      <dgm:spPr/>
      <dgm:t>
        <a:bodyPr/>
        <a:lstStyle/>
        <a:p>
          <a:endParaRPr lang="en-US">
            <a:solidFill>
              <a:schemeClr val="tx1"/>
            </a:solidFill>
          </a:endParaRPr>
        </a:p>
      </dgm:t>
    </dgm:pt>
    <dgm:pt modelId="{07212A5D-CEB0-4CF0-BA2B-9599A2004670}" type="sibTrans" cxnId="{19D9F5E3-0714-4425-B1DF-ED5653129A86}">
      <dgm:prSet/>
      <dgm:spPr/>
      <dgm:t>
        <a:bodyPr/>
        <a:lstStyle/>
        <a:p>
          <a:endParaRPr lang="en-US">
            <a:solidFill>
              <a:schemeClr val="tx1"/>
            </a:solidFill>
          </a:endParaRPr>
        </a:p>
      </dgm:t>
    </dgm:pt>
    <dgm:pt modelId="{D2E1E881-2A8B-49A1-8081-38D4919F1CD9}">
      <dgm:prSet phldrT="[Text]" custT="1"/>
      <dgm:spPr/>
      <dgm:t>
        <a:bodyPr/>
        <a:lstStyle/>
        <a:p>
          <a:r>
            <a:rPr lang="en-US" sz="1800" dirty="0" smtClean="0"/>
            <a:t>In the Document toolbar, you will find the </a:t>
          </a:r>
          <a:r>
            <a:rPr lang="en-US" sz="1800" dirty="0" err="1" smtClean="0"/>
            <a:t>Multiscreen</a:t>
          </a:r>
          <a:r>
            <a:rPr lang="en-US" sz="1800" dirty="0" smtClean="0"/>
            <a:t> button as shown in the following figure:</a:t>
          </a:r>
          <a:endParaRPr lang="en-US" sz="1800" dirty="0"/>
        </a:p>
      </dgm:t>
    </dgm:pt>
    <dgm:pt modelId="{A343D0B4-8CF1-4F5D-819F-7251DAD2D450}" type="parTrans" cxnId="{E5C9D517-AEA1-46B8-AFBB-FF5F03BEE688}">
      <dgm:prSet/>
      <dgm:spPr/>
      <dgm:t>
        <a:bodyPr/>
        <a:lstStyle/>
        <a:p>
          <a:endParaRPr lang="en-US"/>
        </a:p>
      </dgm:t>
    </dgm:pt>
    <dgm:pt modelId="{DA037AB0-D74D-43CB-BD1B-BA0DD7C479A1}" type="sibTrans" cxnId="{E5C9D517-AEA1-46B8-AFBB-FF5F03BEE688}">
      <dgm:prSet/>
      <dgm:spPr/>
      <dgm:t>
        <a:bodyPr/>
        <a:lstStyle/>
        <a:p>
          <a:endParaRPr lang="en-US"/>
        </a:p>
      </dgm:t>
    </dgm:pt>
    <dgm:pt modelId="{9FF9BD46-DE44-4B30-80ED-AC3A9E213A06}" type="pres">
      <dgm:prSet presAssocID="{D32F8FCF-EDF2-4321-B49C-D5DF3D295B52}" presName="linear" presStyleCnt="0">
        <dgm:presLayoutVars>
          <dgm:animLvl val="lvl"/>
          <dgm:resizeHandles val="exact"/>
        </dgm:presLayoutVars>
      </dgm:prSet>
      <dgm:spPr/>
      <dgm:t>
        <a:bodyPr/>
        <a:lstStyle/>
        <a:p>
          <a:endParaRPr lang="en-US"/>
        </a:p>
      </dgm:t>
    </dgm:pt>
    <dgm:pt modelId="{388723AB-37EB-4EC2-B7B0-759657273835}" type="pres">
      <dgm:prSet presAssocID="{4E1CD5B7-2CF3-44AA-979B-6F420433627D}" presName="parentText" presStyleLbl="node1" presStyleIdx="0" presStyleCnt="5" custScaleY="64746" custLinFactNeighborY="-61140">
        <dgm:presLayoutVars>
          <dgm:chMax val="0"/>
          <dgm:bulletEnabled val="1"/>
        </dgm:presLayoutVars>
      </dgm:prSet>
      <dgm:spPr/>
      <dgm:t>
        <a:bodyPr/>
        <a:lstStyle/>
        <a:p>
          <a:endParaRPr lang="en-US"/>
        </a:p>
      </dgm:t>
    </dgm:pt>
    <dgm:pt modelId="{D877BAB3-7DBF-46AB-A039-BE8C107F0C8C}" type="pres">
      <dgm:prSet presAssocID="{2809EA95-811D-4B67-9AD8-C4A1090D9C07}" presName="spacer" presStyleCnt="0"/>
      <dgm:spPr/>
      <dgm:t>
        <a:bodyPr/>
        <a:lstStyle/>
        <a:p>
          <a:endParaRPr lang="en-US"/>
        </a:p>
      </dgm:t>
    </dgm:pt>
    <dgm:pt modelId="{0256FAD6-365E-4CAB-8266-8CECC71F7F52}" type="pres">
      <dgm:prSet presAssocID="{FC2A7E5C-B22A-46C4-9AFD-A55CEAE725CE}" presName="parentText" presStyleLbl="node1" presStyleIdx="1" presStyleCnt="5" custScaleY="67457" custLinFactNeighborY="-35506">
        <dgm:presLayoutVars>
          <dgm:chMax val="0"/>
          <dgm:bulletEnabled val="1"/>
        </dgm:presLayoutVars>
      </dgm:prSet>
      <dgm:spPr/>
      <dgm:t>
        <a:bodyPr/>
        <a:lstStyle/>
        <a:p>
          <a:endParaRPr lang="en-US"/>
        </a:p>
      </dgm:t>
    </dgm:pt>
    <dgm:pt modelId="{C88DBDBC-73BA-40D4-ACAA-61468FA8920B}" type="pres">
      <dgm:prSet presAssocID="{D600FDB0-EB0D-494C-8ECC-EFA51A794305}" presName="spacer" presStyleCnt="0"/>
      <dgm:spPr/>
      <dgm:t>
        <a:bodyPr/>
        <a:lstStyle/>
        <a:p>
          <a:endParaRPr lang="en-US"/>
        </a:p>
      </dgm:t>
    </dgm:pt>
    <dgm:pt modelId="{A6445519-E36D-458F-8F29-D286534B965D}" type="pres">
      <dgm:prSet presAssocID="{562882C0-AB97-4E3B-8D46-8E574B04BE56}" presName="parentText" presStyleLbl="node1" presStyleIdx="2" presStyleCnt="5" custScaleY="69022" custLinFactNeighborY="1222">
        <dgm:presLayoutVars>
          <dgm:chMax val="0"/>
          <dgm:bulletEnabled val="1"/>
        </dgm:presLayoutVars>
      </dgm:prSet>
      <dgm:spPr/>
      <dgm:t>
        <a:bodyPr/>
        <a:lstStyle/>
        <a:p>
          <a:endParaRPr lang="en-US"/>
        </a:p>
      </dgm:t>
    </dgm:pt>
    <dgm:pt modelId="{A2EE26A5-691E-4C3F-B7EF-20DE69EA838D}" type="pres">
      <dgm:prSet presAssocID="{7363CEF2-942E-416F-BE41-E1618140DA9E}" presName="spacer" presStyleCnt="0"/>
      <dgm:spPr/>
      <dgm:t>
        <a:bodyPr/>
        <a:lstStyle/>
        <a:p>
          <a:endParaRPr lang="en-US"/>
        </a:p>
      </dgm:t>
    </dgm:pt>
    <dgm:pt modelId="{02F157C3-4AF0-4564-919C-72DA0052C758}" type="pres">
      <dgm:prSet presAssocID="{32F9483E-A135-41CD-9B8E-5BB23FE4E385}" presName="parentText" presStyleLbl="node1" presStyleIdx="3" presStyleCnt="5" custScaleY="56718" custLinFactNeighborY="9672">
        <dgm:presLayoutVars>
          <dgm:chMax val="0"/>
          <dgm:bulletEnabled val="1"/>
        </dgm:presLayoutVars>
      </dgm:prSet>
      <dgm:spPr/>
      <dgm:t>
        <a:bodyPr/>
        <a:lstStyle/>
        <a:p>
          <a:endParaRPr lang="en-US"/>
        </a:p>
      </dgm:t>
    </dgm:pt>
    <dgm:pt modelId="{3C7DB9C2-B0E1-49BC-BB9B-F7C0921C4DD2}" type="pres">
      <dgm:prSet presAssocID="{07212A5D-CEB0-4CF0-BA2B-9599A2004670}" presName="spacer" presStyleCnt="0"/>
      <dgm:spPr/>
      <dgm:t>
        <a:bodyPr/>
        <a:lstStyle/>
        <a:p>
          <a:endParaRPr lang="en-US"/>
        </a:p>
      </dgm:t>
    </dgm:pt>
    <dgm:pt modelId="{AA8A937F-D49C-41D9-A9B7-393386DAE8AC}" type="pres">
      <dgm:prSet presAssocID="{D2E1E881-2A8B-49A1-8081-38D4919F1CD9}" presName="parentText" presStyleLbl="node1" presStyleIdx="4" presStyleCnt="5" custScaleY="67175">
        <dgm:presLayoutVars>
          <dgm:chMax val="0"/>
          <dgm:bulletEnabled val="1"/>
        </dgm:presLayoutVars>
      </dgm:prSet>
      <dgm:spPr/>
      <dgm:t>
        <a:bodyPr/>
        <a:lstStyle/>
        <a:p>
          <a:endParaRPr lang="en-US"/>
        </a:p>
      </dgm:t>
    </dgm:pt>
  </dgm:ptLst>
  <dgm:cxnLst>
    <dgm:cxn modelId="{2E46F766-50E7-4015-83C1-FEF6484316BF}" srcId="{D32F8FCF-EDF2-4321-B49C-D5DF3D295B52}" destId="{FC2A7E5C-B22A-46C4-9AFD-A55CEAE725CE}" srcOrd="1" destOrd="0" parTransId="{4321AB2E-56BE-4B81-A95D-78D0C600BF84}" sibTransId="{D600FDB0-EB0D-494C-8ECC-EFA51A794305}"/>
    <dgm:cxn modelId="{6DB98FD0-CA63-4689-90E6-45B821B2A9DF}" type="presOf" srcId="{562882C0-AB97-4E3B-8D46-8E574B04BE56}" destId="{A6445519-E36D-458F-8F29-D286534B965D}" srcOrd="0" destOrd="0" presId="urn:microsoft.com/office/officeart/2005/8/layout/vList2"/>
    <dgm:cxn modelId="{EA1A4F87-5DC8-4015-A249-2DC7851CE4FA}" type="presOf" srcId="{D32F8FCF-EDF2-4321-B49C-D5DF3D295B52}" destId="{9FF9BD46-DE44-4B30-80ED-AC3A9E213A06}" srcOrd="0" destOrd="0" presId="urn:microsoft.com/office/officeart/2005/8/layout/vList2"/>
    <dgm:cxn modelId="{19D9F5E3-0714-4425-B1DF-ED5653129A86}" srcId="{D32F8FCF-EDF2-4321-B49C-D5DF3D295B52}" destId="{32F9483E-A135-41CD-9B8E-5BB23FE4E385}" srcOrd="3" destOrd="0" parTransId="{8400DE60-AB66-4C74-B12F-ABCFD84D948C}" sibTransId="{07212A5D-CEB0-4CF0-BA2B-9599A2004670}"/>
    <dgm:cxn modelId="{E5C9D517-AEA1-46B8-AFBB-FF5F03BEE688}" srcId="{D32F8FCF-EDF2-4321-B49C-D5DF3D295B52}" destId="{D2E1E881-2A8B-49A1-8081-38D4919F1CD9}" srcOrd="4" destOrd="0" parTransId="{A343D0B4-8CF1-4F5D-819F-7251DAD2D450}" sibTransId="{DA037AB0-D74D-43CB-BD1B-BA0DD7C479A1}"/>
    <dgm:cxn modelId="{8A9A2FFA-BCB8-4B16-BC6C-255D3520B8BD}" type="presOf" srcId="{32F9483E-A135-41CD-9B8E-5BB23FE4E385}" destId="{02F157C3-4AF0-4564-919C-72DA0052C758}" srcOrd="0" destOrd="0" presId="urn:microsoft.com/office/officeart/2005/8/layout/vList2"/>
    <dgm:cxn modelId="{E8D95785-E9E4-4618-B268-C90282AF6172}" srcId="{D32F8FCF-EDF2-4321-B49C-D5DF3D295B52}" destId="{562882C0-AB97-4E3B-8D46-8E574B04BE56}" srcOrd="2" destOrd="0" parTransId="{22DAB85A-2AC9-4DDD-B986-E5A7070B9054}" sibTransId="{7363CEF2-942E-416F-BE41-E1618140DA9E}"/>
    <dgm:cxn modelId="{EC90D957-0420-4F9F-B46E-78A7F7B0F39E}" srcId="{D32F8FCF-EDF2-4321-B49C-D5DF3D295B52}" destId="{4E1CD5B7-2CF3-44AA-979B-6F420433627D}" srcOrd="0" destOrd="0" parTransId="{FBC00986-3EA4-4861-B52A-BDA881DCC91F}" sibTransId="{2809EA95-811D-4B67-9AD8-C4A1090D9C07}"/>
    <dgm:cxn modelId="{87A074EC-DA27-4B0C-AC68-CB36F52FD369}" type="presOf" srcId="{D2E1E881-2A8B-49A1-8081-38D4919F1CD9}" destId="{AA8A937F-D49C-41D9-A9B7-393386DAE8AC}" srcOrd="0" destOrd="0" presId="urn:microsoft.com/office/officeart/2005/8/layout/vList2"/>
    <dgm:cxn modelId="{8BB0403A-1583-447B-9703-2319E383ACA4}" type="presOf" srcId="{FC2A7E5C-B22A-46C4-9AFD-A55CEAE725CE}" destId="{0256FAD6-365E-4CAB-8266-8CECC71F7F52}" srcOrd="0" destOrd="0" presId="urn:microsoft.com/office/officeart/2005/8/layout/vList2"/>
    <dgm:cxn modelId="{7E0F4A3A-1D2C-4855-9A0B-61BE2AB3C1BB}" type="presOf" srcId="{4E1CD5B7-2CF3-44AA-979B-6F420433627D}" destId="{388723AB-37EB-4EC2-B7B0-759657273835}" srcOrd="0" destOrd="0" presId="urn:microsoft.com/office/officeart/2005/8/layout/vList2"/>
    <dgm:cxn modelId="{67C6304C-3D8E-4D44-9E71-861C181D4685}" type="presParOf" srcId="{9FF9BD46-DE44-4B30-80ED-AC3A9E213A06}" destId="{388723AB-37EB-4EC2-B7B0-759657273835}" srcOrd="0" destOrd="0" presId="urn:microsoft.com/office/officeart/2005/8/layout/vList2"/>
    <dgm:cxn modelId="{A577EA5E-B51D-442D-B529-01947E18570B}" type="presParOf" srcId="{9FF9BD46-DE44-4B30-80ED-AC3A9E213A06}" destId="{D877BAB3-7DBF-46AB-A039-BE8C107F0C8C}" srcOrd="1" destOrd="0" presId="urn:microsoft.com/office/officeart/2005/8/layout/vList2"/>
    <dgm:cxn modelId="{D090631E-44A3-487D-B745-9E4F8A5AB9F8}" type="presParOf" srcId="{9FF9BD46-DE44-4B30-80ED-AC3A9E213A06}" destId="{0256FAD6-365E-4CAB-8266-8CECC71F7F52}" srcOrd="2" destOrd="0" presId="urn:microsoft.com/office/officeart/2005/8/layout/vList2"/>
    <dgm:cxn modelId="{3EAD96DF-7644-4FAD-83B4-7E6FBF541215}" type="presParOf" srcId="{9FF9BD46-DE44-4B30-80ED-AC3A9E213A06}" destId="{C88DBDBC-73BA-40D4-ACAA-61468FA8920B}" srcOrd="3" destOrd="0" presId="urn:microsoft.com/office/officeart/2005/8/layout/vList2"/>
    <dgm:cxn modelId="{23F76D3F-84D2-451E-9813-CE758B413E2C}" type="presParOf" srcId="{9FF9BD46-DE44-4B30-80ED-AC3A9E213A06}" destId="{A6445519-E36D-458F-8F29-D286534B965D}" srcOrd="4" destOrd="0" presId="urn:microsoft.com/office/officeart/2005/8/layout/vList2"/>
    <dgm:cxn modelId="{0CE12175-E0A4-453F-AC0F-F7044BFF5ADE}" type="presParOf" srcId="{9FF9BD46-DE44-4B30-80ED-AC3A9E213A06}" destId="{A2EE26A5-691E-4C3F-B7EF-20DE69EA838D}" srcOrd="5" destOrd="0" presId="urn:microsoft.com/office/officeart/2005/8/layout/vList2"/>
    <dgm:cxn modelId="{AEA842D9-0681-44B2-8579-F50D6FA322C6}" type="presParOf" srcId="{9FF9BD46-DE44-4B30-80ED-AC3A9E213A06}" destId="{02F157C3-4AF0-4564-919C-72DA0052C758}" srcOrd="6" destOrd="0" presId="urn:microsoft.com/office/officeart/2005/8/layout/vList2"/>
    <dgm:cxn modelId="{326769E5-7BFF-44C8-B2F1-DE6524ACCC7C}" type="presParOf" srcId="{9FF9BD46-DE44-4B30-80ED-AC3A9E213A06}" destId="{3C7DB9C2-B0E1-49BC-BB9B-F7C0921C4DD2}" srcOrd="7" destOrd="0" presId="urn:microsoft.com/office/officeart/2005/8/layout/vList2"/>
    <dgm:cxn modelId="{4822D6AD-0605-4E5E-8300-7031900F1123}" type="presParOf" srcId="{9FF9BD46-DE44-4B30-80ED-AC3A9E213A06}" destId="{AA8A937F-D49C-41D9-A9B7-393386DAE8AC}" srcOrd="8" destOrd="0" presId="urn:microsoft.com/office/officeart/2005/8/layout/vList2"/>
  </dgm:cxnLst>
  <dgm:bg/>
  <dgm:whole>
    <a:ln w="6350" cmpd="sng"/>
  </dgm:whole>
</dgm:dataModel>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70DF8904-1D84-4BB6-AAF3-D34F7B9FEE91}" type="datetime1">
              <a:rPr lang="en-US"/>
              <a:pPr>
                <a:defRPr/>
              </a:pPr>
              <a:t>8/30/2012</a:t>
            </a:fld>
            <a:endParaRPr lang="en-US" dirty="0"/>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2AF2A2C3-5D27-492F-B00E-8D3B8595EC96}" type="slidenum">
              <a:rPr lang="en-US"/>
              <a:pPr>
                <a:defRPr/>
              </a:pPr>
              <a:t>‹#›</a:t>
            </a:fld>
            <a:endParaRPr lang="en-US" dirty="0"/>
          </a:p>
        </p:txBody>
      </p:sp>
    </p:spTree>
    <p:extLst>
      <p:ext uri="{BB962C8B-B14F-4D97-AF65-F5344CB8AC3E}">
        <p14:creationId xmlns="" xmlns:p14="http://schemas.microsoft.com/office/powerpoint/2010/main" val="195253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A3474123-3793-4D37-AE19-75C97A7D4EB3}" type="datetime1">
              <a:rPr lang="en-US"/>
              <a:pPr>
                <a:defRPr/>
              </a:pPr>
              <a:t>8/30/2012</a:t>
            </a:fld>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6AE1F710-3F4D-4CB2-B8EF-AD2B0CD37885}" type="slidenum">
              <a:rPr lang="en-US"/>
              <a:pPr>
                <a:defRPr/>
              </a:pPr>
              <a:t>‹#›</a:t>
            </a:fld>
            <a:endParaRPr lang="en-US" dirty="0"/>
          </a:p>
        </p:txBody>
      </p:sp>
    </p:spTree>
    <p:extLst>
      <p:ext uri="{BB962C8B-B14F-4D97-AF65-F5344CB8AC3E}">
        <p14:creationId xmlns="" xmlns:p14="http://schemas.microsoft.com/office/powerpoint/2010/main" val="1535509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dobe_Dreamweaver_8_ai.png"/>
          <p:cNvPicPr>
            <a:picLocks noChangeAspect="1"/>
          </p:cNvPicPr>
          <p:nvPr userDrawn="1"/>
        </p:nvPicPr>
        <p:blipFill>
          <a:blip r:embed="rId2"/>
          <a:stretch>
            <a:fillRect/>
          </a:stretch>
        </p:blipFill>
        <p:spPr>
          <a:xfrm>
            <a:off x="1828800" y="1143000"/>
            <a:ext cx="1095375" cy="1095375"/>
          </a:xfrm>
          <a:prstGeom prst="rect">
            <a:avLst/>
          </a:prstGeom>
        </p:spPr>
      </p:pic>
      <p:sp>
        <p:nvSpPr>
          <p:cNvPr id="5" name="Text Box 13"/>
          <p:cNvSpPr txBox="1">
            <a:spLocks noChangeArrowheads="1"/>
          </p:cNvSpPr>
          <p:nvPr userDrawn="1"/>
        </p:nvSpPr>
        <p:spPr bwMode="auto">
          <a:xfrm>
            <a:off x="1752600" y="365760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latin typeface="Book Antiqua" pitchFamily="18" charset="0"/>
              </a:rPr>
              <a:t>Session: 6</a:t>
            </a:r>
            <a:endParaRPr lang="en-US" sz="2800" b="1" dirty="0">
              <a:latin typeface="Book Antiqua" pitchFamily="18" charset="0"/>
            </a:endParaRPr>
          </a:p>
        </p:txBody>
      </p:sp>
      <p:sp>
        <p:nvSpPr>
          <p:cNvPr id="18" name="Text Box 11"/>
          <p:cNvSpPr txBox="1">
            <a:spLocks noChangeArrowheads="1"/>
          </p:cNvSpPr>
          <p:nvPr userDrawn="1"/>
        </p:nvSpPr>
        <p:spPr bwMode="auto">
          <a:xfrm>
            <a:off x="914400" y="4419600"/>
            <a:ext cx="7315200" cy="1477328"/>
          </a:xfrm>
          <a:prstGeom prst="rect">
            <a:avLst/>
          </a:prstGeom>
          <a:noFill/>
          <a:ln w="9525">
            <a:noFill/>
            <a:miter lim="800000"/>
            <a:headEnd/>
            <a:tailEnd/>
          </a:ln>
          <a:effectLst/>
        </p:spPr>
        <p:txBody>
          <a:bodyPr wrap="square">
            <a:spAutoFit/>
          </a:bodyPr>
          <a:lstStyle/>
          <a:p>
            <a:pPr algn="ctr">
              <a:lnSpc>
                <a:spcPct val="100000"/>
              </a:lnSpc>
              <a:defRPr/>
            </a:pPr>
            <a:r>
              <a:rPr lang="en-US" sz="4500" b="1" i="1" dirty="0" smtClean="0">
                <a:solidFill>
                  <a:schemeClr val="accent4">
                    <a:lumMod val="75000"/>
                  </a:schemeClr>
                </a:solidFill>
                <a:effectLst>
                  <a:reflection blurRad="6350" stA="55000" endA="300" endPos="45500" dir="5400000" sy="-100000" algn="bl" rotWithShape="0"/>
                </a:effectLst>
                <a:latin typeface="Book Antiqua" pitchFamily="18" charset="0"/>
              </a:rPr>
              <a:t>Working with</a:t>
            </a:r>
            <a:r>
              <a:rPr lang="en-US" sz="4500" b="1" i="1" baseline="0" dirty="0" smtClean="0">
                <a:solidFill>
                  <a:schemeClr val="accent4">
                    <a:lumMod val="75000"/>
                  </a:schemeClr>
                </a:solidFill>
                <a:effectLst>
                  <a:reflection blurRad="6350" stA="55000" endA="300" endPos="45500" dir="5400000" sy="-100000" algn="bl" rotWithShape="0"/>
                </a:effectLst>
                <a:latin typeface="Book Antiqua" pitchFamily="18" charset="0"/>
              </a:rPr>
              <a:t> Dynamic Websites</a:t>
            </a:r>
            <a:endParaRPr lang="en-US" sz="4500" b="1" i="1" dirty="0">
              <a:solidFill>
                <a:schemeClr val="accent4">
                  <a:lumMod val="75000"/>
                </a:schemeClr>
              </a:solidFill>
              <a:effectLst>
                <a:reflection blurRad="6350" stA="55000" endA="300" endPos="45500" dir="5400000" sy="-100000" algn="bl" rotWithShape="0"/>
              </a:effectLst>
              <a:latin typeface="Book Antiqua" pitchFamily="18" charset="0"/>
            </a:endParaRPr>
          </a:p>
        </p:txBody>
      </p:sp>
      <p:sp>
        <p:nvSpPr>
          <p:cNvPr id="22" name="Rectangle 21"/>
          <p:cNvSpPr/>
          <p:nvPr userDrawn="1"/>
        </p:nvSpPr>
        <p:spPr>
          <a:xfrm>
            <a:off x="0" y="0"/>
            <a:ext cx="685800" cy="6858000"/>
          </a:xfrm>
          <a:prstGeom prst="rect">
            <a:avLst/>
          </a:prstGeom>
          <a:blipFill>
            <a:blip r:embed="rId3"/>
            <a:tile tx="0" ty="0" sx="100000" sy="100000" flip="none" algn="tl"/>
          </a:blip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586561" y="1295400"/>
            <a:ext cx="6817892"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algn="l">
              <a:lnSpc>
                <a:spcPct val="100000"/>
              </a:lnSpc>
              <a:spcBef>
                <a:spcPts val="0"/>
              </a:spcBef>
            </a:pPr>
            <a:r>
              <a:rPr lang="en-US" sz="6000" b="1" i="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6000" b="1" i="1" cap="none" spc="0" dirty="0" smtClean="0">
                <a:ln w="57150" cmpd="sng">
                  <a:solidFill>
                    <a:srgbClr val="7030A0"/>
                  </a:solidFill>
                  <a:prstDash val="solid"/>
                </a:ln>
                <a:blipFill>
                  <a:blip r:embed="rId4"/>
                  <a:tile tx="0" ty="0" sx="100000" sy="100000" flip="none" algn="tl"/>
                </a:blipFill>
                <a:effectLst/>
                <a:latin typeface="Book Antiqua" pitchFamily="18" charset="0"/>
              </a:rPr>
              <a:t>Web Weaver</a:t>
            </a:r>
            <a:endParaRPr lang="en-US" sz="6000" b="1" cap="none" spc="0" dirty="0">
              <a:ln w="57150" cmpd="sng">
                <a:solidFill>
                  <a:srgbClr val="7030A0"/>
                </a:solidFill>
                <a:prstDash val="solid"/>
              </a:ln>
              <a:blipFill>
                <a:blip r:embed="rId4"/>
                <a:tile tx="0" ty="0" sx="100000" sy="100000" flip="none" algn="tl"/>
              </a:blipFill>
              <a:effectLst>
                <a:outerShdw blurRad="50800" dist="39000" dir="5460000" algn="tl">
                  <a:srgbClr val="000000">
                    <a:alpha val="38000"/>
                  </a:srgbClr>
                </a:outerShdw>
              </a:effectLst>
              <a:latin typeface="Book Antiqua" pitchFamily="18" charset="0"/>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p:txBody>
          <a:bodyPr/>
          <a:lstStyle>
            <a:lvl1pPr>
              <a:defRPr smtClean="0">
                <a:solidFill>
                  <a:schemeClr val="tx1"/>
                </a:solidFill>
              </a:defRPr>
            </a:lvl1pPr>
          </a:lstStyle>
          <a:p>
            <a:pPr>
              <a:defRPr/>
            </a:pPr>
            <a:fld id="{00955DD6-A7F2-49FA-B365-0779B3D93175}" type="slidenum">
              <a:rPr lang="en-US"/>
              <a:pPr>
                <a:defRPr/>
              </a:pPr>
              <a:t>‹#›</a:t>
            </a:fld>
            <a:endParaRPr lang="en-US"/>
          </a:p>
        </p:txBody>
      </p:sp>
      <p:sp>
        <p:nvSpPr>
          <p:cNvPr id="9" name="Footer Placeholder 4"/>
          <p:cNvSpPr>
            <a:spLocks noGrp="1"/>
          </p:cNvSpPr>
          <p:nvPr>
            <p:ph type="ftr" sz="quarter" idx="11"/>
          </p:nvPr>
        </p:nvSpPr>
        <p:spPr/>
        <p:txBody>
          <a:bodyPr/>
          <a:lstStyle>
            <a:lvl1pPr>
              <a:defRPr smtClean="0">
                <a:solidFill>
                  <a:schemeClr val="tx1"/>
                </a:solidFill>
              </a:defRPr>
            </a:lvl1pPr>
          </a:lstStyle>
          <a:p>
            <a:pPr>
              <a:defRPr/>
            </a:pPr>
            <a:r>
              <a:rPr lang="en-US" smtClean="0"/>
              <a:t>Working with Dynamic Websites / Session 6</a:t>
            </a:r>
            <a:endParaRPr lang="en-US" dirty="0"/>
          </a:p>
        </p:txBody>
      </p:sp>
      <p:sp>
        <p:nvSpPr>
          <p:cNvPr id="11" name="Title 1"/>
          <p:cNvSpPr>
            <a:spLocks noGrp="1"/>
          </p:cNvSpPr>
          <p:nvPr>
            <p:ph type="title" hasCustomPrompt="1"/>
          </p:nvPr>
        </p:nvSpPr>
        <p:spPr>
          <a:xfrm>
            <a:off x="685800" y="198438"/>
            <a:ext cx="7620000" cy="411162"/>
          </a:xfrm>
          <a:noFill/>
          <a:ln>
            <a:noFill/>
          </a:ln>
          <a:effectLst>
            <a:glow rad="63500">
              <a:schemeClr val="accent4">
                <a:satMod val="175000"/>
                <a:alpha val="40000"/>
              </a:schemeClr>
            </a:glow>
          </a:effectLst>
        </p:spPr>
        <p:txBody>
          <a:bodyPr/>
          <a:lstStyle>
            <a:lvl1pPr algn="l">
              <a:defRPr sz="3200" b="1" i="0" cap="none" spc="0" baseline="0">
                <a:ln w="900" cmpd="sng">
                  <a:solidFill>
                    <a:srgbClr val="C00000">
                      <a:alpha val="55000"/>
                    </a:srgbClr>
                  </a:solidFill>
                  <a:prstDash val="solid"/>
                </a:ln>
                <a:blipFill>
                  <a:blip r:embed="rId2"/>
                  <a:tile tx="0" ty="0" sx="100000" sy="100000" flip="none" algn="tl"/>
                </a:blipFill>
                <a:effectLst>
                  <a:innerShdw blurRad="101600" dist="76200" dir="5400000">
                    <a:schemeClr val="accent1">
                      <a:satMod val="190000"/>
                      <a:tint val="100000"/>
                      <a:alpha val="74000"/>
                    </a:schemeClr>
                  </a:innerShdw>
                </a:effectLst>
                <a:latin typeface="Book Antiqua" pitchFamily="18" charset="0"/>
              </a:defRPr>
            </a:lvl1pPr>
          </a:lstStyle>
          <a:p>
            <a:r>
              <a:rPr lang="en-US" dirty="0" smtClean="0"/>
              <a:t>Click to add title</a:t>
            </a:r>
            <a:endParaRPr lang="en-US" dirty="0"/>
          </a:p>
        </p:txBody>
      </p:sp>
      <p:sp>
        <p:nvSpPr>
          <p:cNvPr id="14" name="Footer Placeholder 4"/>
          <p:cNvSpPr txBox="1">
            <a:spLocks/>
          </p:cNvSpPr>
          <p:nvPr userDrawn="1"/>
        </p:nvSpPr>
        <p:spPr>
          <a:xfrm>
            <a:off x="0" y="6613525"/>
            <a:ext cx="3048000" cy="24447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dirty="0" smtClean="0">
                <a:ln>
                  <a:noFill/>
                </a:ln>
                <a:solidFill>
                  <a:schemeClr val="tx1"/>
                </a:solidFill>
                <a:effectLst/>
                <a:uLnTx/>
                <a:uFillTx/>
                <a:latin typeface="Calibri" pitchFamily="34" charset="0"/>
                <a:ea typeface="+mn-ea"/>
                <a:cs typeface="+mn-cs"/>
              </a:rPr>
              <a:t>© </a:t>
            </a:r>
            <a:r>
              <a:rPr kumimoji="0" lang="fr-FR" sz="1200" b="0" i="1" u="none" strike="noStrike" kern="1200" cap="none" spc="0" normalizeH="0" baseline="0" noProof="0" dirty="0" err="1" smtClean="0">
                <a:ln>
                  <a:noFill/>
                </a:ln>
                <a:solidFill>
                  <a:schemeClr val="tx1"/>
                </a:solidFill>
                <a:effectLst/>
                <a:uLnTx/>
                <a:uFillTx/>
                <a:latin typeface="Calibri" pitchFamily="34" charset="0"/>
                <a:ea typeface="+mn-ea"/>
                <a:cs typeface="+mn-cs"/>
              </a:rPr>
              <a:t>Aptech</a:t>
            </a:r>
            <a:r>
              <a:rPr kumimoji="0" lang="fr-FR" sz="1200" b="0" i="1" u="none" strike="noStrike" kern="1200" cap="none" spc="0" normalizeH="0" baseline="0" noProof="0" dirty="0" smtClean="0">
                <a:ln>
                  <a:noFill/>
                </a:ln>
                <a:solidFill>
                  <a:schemeClr val="tx1"/>
                </a:solidFill>
                <a:effectLst/>
                <a:uLnTx/>
                <a:uFillTx/>
                <a:latin typeface="Calibri" pitchFamily="34" charset="0"/>
                <a:ea typeface="+mn-ea"/>
                <a:cs typeface="+mn-cs"/>
              </a:rPr>
              <a:t> Ltd. </a:t>
            </a:r>
            <a:endParaRPr kumimoji="0" lang="en-US" sz="1200" b="0" i="1"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17" name="Picture 16" descr="Adobe_Dreamweaver_8_ai.png"/>
          <p:cNvPicPr>
            <a:picLocks noChangeAspect="1"/>
          </p:cNvPicPr>
          <p:nvPr userDrawn="1"/>
        </p:nvPicPr>
        <p:blipFill>
          <a:blip r:embed="rId3"/>
          <a:stretch>
            <a:fillRect/>
          </a:stretch>
        </p:blipFill>
        <p:spPr>
          <a:xfrm>
            <a:off x="0" y="0"/>
            <a:ext cx="685800" cy="685800"/>
          </a:xfrm>
          <a:prstGeom prst="rect">
            <a:avLst/>
          </a:prstGeom>
        </p:spPr>
      </p:pic>
      <p:pic>
        <p:nvPicPr>
          <p:cNvPr id="20" name="Picture 19" descr="Dreamweaver Logo.jpg"/>
          <p:cNvPicPr>
            <a:picLocks noChangeAspect="1"/>
          </p:cNvPicPr>
          <p:nvPr userDrawn="1"/>
        </p:nvPicPr>
        <p:blipFill>
          <a:blip r:embed="rId4" cstate="print"/>
          <a:stretch>
            <a:fillRect/>
          </a:stretch>
        </p:blipFill>
        <p:spPr>
          <a:xfrm>
            <a:off x="8458200" y="0"/>
            <a:ext cx="685800" cy="685800"/>
          </a:xfrm>
          <a:prstGeom prst="rect">
            <a:avLst/>
          </a:prstGeom>
        </p:spPr>
      </p:pic>
      <p:cxnSp>
        <p:nvCxnSpPr>
          <p:cNvPr id="19" name="Straight Connector 18"/>
          <p:cNvCxnSpPr/>
          <p:nvPr userDrawn="1"/>
        </p:nvCxnSpPr>
        <p:spPr>
          <a:xfrm>
            <a:off x="0" y="684212"/>
            <a:ext cx="9144000" cy="1588"/>
          </a:xfrm>
          <a:prstGeom prst="line">
            <a:avLst/>
          </a:prstGeom>
          <a:ln w="38100">
            <a:gradFill>
              <a:gsLst>
                <a:gs pos="0">
                  <a:srgbClr val="00B050"/>
                </a:gs>
                <a:gs pos="50000">
                  <a:schemeClr val="accent4">
                    <a:lumMod val="75000"/>
                  </a:schemeClr>
                </a:gs>
                <a:gs pos="100000">
                  <a:schemeClr val="accent6">
                    <a:lumMod val="75000"/>
                  </a:schemeClr>
                </a:gs>
              </a:gsLst>
              <a:lin ang="54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hf hd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350838"/>
            <a:ext cx="8229600" cy="411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304800" y="9144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Footer Placeholder 4"/>
          <p:cNvSpPr>
            <a:spLocks noGrp="1"/>
          </p:cNvSpPr>
          <p:nvPr>
            <p:ph type="ftr" sz="quarter" idx="3"/>
          </p:nvPr>
        </p:nvSpPr>
        <p:spPr>
          <a:xfrm>
            <a:off x="2286000" y="6613525"/>
            <a:ext cx="6019800"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smtClean="0">
                <a:solidFill>
                  <a:schemeClr val="tx1"/>
                </a:solidFill>
                <a:latin typeface="Calibri" pitchFamily="34" charset="0"/>
              </a:defRPr>
            </a:lvl1pPr>
          </a:lstStyle>
          <a:p>
            <a:pPr>
              <a:defRPr/>
            </a:pPr>
            <a:r>
              <a:rPr lang="en-US" smtClean="0"/>
              <a:t>Sharing and Maintaining Workbook / Session 1 </a:t>
            </a:r>
            <a:endParaRPr lang="en-US" dirty="0"/>
          </a:p>
        </p:txBody>
      </p:sp>
      <p:sp>
        <p:nvSpPr>
          <p:cNvPr id="10"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solidFill>
                  <a:schemeClr val="bg1"/>
                </a:solidFill>
                <a:latin typeface="Calibri" pitchFamily="34" charset="0"/>
              </a:defRPr>
            </a:lvl1pPr>
          </a:lstStyle>
          <a:p>
            <a:pPr>
              <a:defRPr/>
            </a:pPr>
            <a:fld id="{FDB8DBC7-0BCB-4E12-A641-EF030C31DE25}"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Lst>
  <p:timing>
    <p:tnLst>
      <p:par>
        <p:cTn id="1" dur="indefinite" restart="never" nodeType="tmRoot"/>
      </p:par>
    </p:tnLst>
  </p:timing>
  <p:hf hdr="0" dt="0"/>
  <p:txStyles>
    <p:titleStyle>
      <a:lvl1pPr algn="r" rtl="0" eaLnBrk="0" fontAlgn="base" hangingPunct="0">
        <a:spcBef>
          <a:spcPct val="0"/>
        </a:spcBef>
        <a:spcAft>
          <a:spcPct val="0"/>
        </a:spcAft>
        <a:defRPr sz="2500" b="1" kern="1200">
          <a:solidFill>
            <a:schemeClr val="bg1"/>
          </a:solidFill>
          <a:latin typeface="Arial" charset="0"/>
          <a:ea typeface="+mj-ea"/>
          <a:cs typeface="+mj-cs"/>
        </a:defRPr>
      </a:lvl1pPr>
      <a:lvl2pPr algn="r" rtl="0" eaLnBrk="0" fontAlgn="base" hangingPunct="0">
        <a:spcBef>
          <a:spcPct val="0"/>
        </a:spcBef>
        <a:spcAft>
          <a:spcPct val="0"/>
        </a:spcAft>
        <a:defRPr sz="2500" b="1">
          <a:solidFill>
            <a:schemeClr val="bg1"/>
          </a:solidFill>
          <a:latin typeface="Arial" charset="0"/>
        </a:defRPr>
      </a:lvl2pPr>
      <a:lvl3pPr algn="r" rtl="0" eaLnBrk="0" fontAlgn="base" hangingPunct="0">
        <a:spcBef>
          <a:spcPct val="0"/>
        </a:spcBef>
        <a:spcAft>
          <a:spcPct val="0"/>
        </a:spcAft>
        <a:defRPr sz="2500" b="1">
          <a:solidFill>
            <a:schemeClr val="bg1"/>
          </a:solidFill>
          <a:latin typeface="Arial" charset="0"/>
        </a:defRPr>
      </a:lvl3pPr>
      <a:lvl4pPr algn="r" rtl="0" eaLnBrk="0" fontAlgn="base" hangingPunct="0">
        <a:spcBef>
          <a:spcPct val="0"/>
        </a:spcBef>
        <a:spcAft>
          <a:spcPct val="0"/>
        </a:spcAft>
        <a:defRPr sz="2500" b="1">
          <a:solidFill>
            <a:schemeClr val="bg1"/>
          </a:solidFill>
          <a:latin typeface="Arial" charset="0"/>
        </a:defRPr>
      </a:lvl4pPr>
      <a:lvl5pPr algn="r" rtl="0" eaLnBrk="0" fontAlgn="base" hangingPunct="0">
        <a:spcBef>
          <a:spcPct val="0"/>
        </a:spcBef>
        <a:spcAft>
          <a:spcPct val="0"/>
        </a:spcAft>
        <a:defRPr sz="2500" b="1">
          <a:solidFill>
            <a:schemeClr val="bg1"/>
          </a:solidFill>
          <a:latin typeface="Arial" charset="0"/>
        </a:defRPr>
      </a:lvl5pPr>
      <a:lvl6pPr marL="457200" algn="r" rtl="0" fontAlgn="base">
        <a:spcBef>
          <a:spcPct val="0"/>
        </a:spcBef>
        <a:spcAft>
          <a:spcPct val="0"/>
        </a:spcAft>
        <a:defRPr sz="2500" b="1">
          <a:solidFill>
            <a:schemeClr val="bg1"/>
          </a:solidFill>
          <a:latin typeface="Calibri" pitchFamily="34" charset="0"/>
        </a:defRPr>
      </a:lvl6pPr>
      <a:lvl7pPr marL="914400" algn="r" rtl="0" fontAlgn="base">
        <a:spcBef>
          <a:spcPct val="0"/>
        </a:spcBef>
        <a:spcAft>
          <a:spcPct val="0"/>
        </a:spcAft>
        <a:defRPr sz="2500" b="1">
          <a:solidFill>
            <a:schemeClr val="bg1"/>
          </a:solidFill>
          <a:latin typeface="Calibri" pitchFamily="34" charset="0"/>
        </a:defRPr>
      </a:lvl7pPr>
      <a:lvl8pPr marL="1371600" algn="r" rtl="0" fontAlgn="base">
        <a:spcBef>
          <a:spcPct val="0"/>
        </a:spcBef>
        <a:spcAft>
          <a:spcPct val="0"/>
        </a:spcAft>
        <a:defRPr sz="2500" b="1">
          <a:solidFill>
            <a:schemeClr val="bg1"/>
          </a:solidFill>
          <a:latin typeface="Calibri" pitchFamily="34" charset="0"/>
        </a:defRPr>
      </a:lvl8pPr>
      <a:lvl9pPr marL="1828800" algn="r" rtl="0" fontAlgn="base">
        <a:spcBef>
          <a:spcPct val="0"/>
        </a:spcBef>
        <a:spcAft>
          <a:spcPct val="0"/>
        </a:spcAft>
        <a:defRPr sz="2500" b="1">
          <a:solidFill>
            <a:schemeClr val="bg1"/>
          </a:solidFill>
          <a:latin typeface="Calibri" pitchFamily="34" charset="0"/>
        </a:defRPr>
      </a:lvl9pPr>
    </p:titleStyle>
    <p:bodyStyle>
      <a:lvl1pPr marL="342900" indent="-342900" algn="l" rtl="0" eaLnBrk="0" fontAlgn="base" hangingPunct="0">
        <a:spcBef>
          <a:spcPct val="20000"/>
        </a:spcBef>
        <a:spcAft>
          <a:spcPct val="0"/>
        </a:spcAft>
        <a:buClr>
          <a:srgbClr val="004E4C"/>
        </a:buClr>
        <a:buSzPct val="50000"/>
        <a:buFont typeface="Wingdings" pitchFamily="2" charset="2"/>
        <a:buChar char="u"/>
        <a:defRPr sz="28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6666"/>
        </a:buClr>
        <a:buSzPct val="50000"/>
        <a:buFont typeface="Wingdings 2" pitchFamily="18" charset="2"/>
        <a:buChar char="²"/>
        <a:defRPr sz="24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006666"/>
        </a:buClr>
        <a:buSzPct val="40000"/>
        <a:buFont typeface="Wingdings 2" pitchFamily="18" charset="2"/>
        <a:buChar char="³"/>
        <a:defRPr sz="20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openxmlformats.org/officeDocument/2006/relationships/image" Target="../media/image21.tiff"/><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10</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Setting Up a New Website 3-4</a:t>
            </a:r>
            <a:endParaRPr lang="en-US" dirty="0"/>
          </a:p>
        </p:txBody>
      </p:sp>
      <p:grpSp>
        <p:nvGrpSpPr>
          <p:cNvPr id="5" name="Group 4"/>
          <p:cNvGrpSpPr/>
          <p:nvPr/>
        </p:nvGrpSpPr>
        <p:grpSpPr>
          <a:xfrm>
            <a:off x="381000" y="914400"/>
            <a:ext cx="8235788" cy="609600"/>
            <a:chOff x="-158588" y="-500031"/>
            <a:chExt cx="8235788" cy="598933"/>
          </a:xfrm>
        </p:grpSpPr>
        <p:sp>
          <p:nvSpPr>
            <p:cNvPr id="6" name="Rounded Rectangle 5"/>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7" name="Rounded Rectangle 4"/>
            <p:cNvSpPr/>
            <p:nvPr/>
          </p:nvSpPr>
          <p:spPr>
            <a:xfrm>
              <a:off x="-158588" y="-366935"/>
              <a:ext cx="8004094" cy="281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In the </a:t>
              </a:r>
              <a:r>
                <a:rPr lang="en-US" sz="2400" b="1" baseline="30000" dirty="0" smtClean="0">
                  <a:solidFill>
                    <a:schemeClr val="tx1"/>
                  </a:solidFill>
                </a:rPr>
                <a:t>Server Name</a:t>
              </a:r>
              <a:r>
                <a:rPr lang="en-US" sz="2400" baseline="30000" dirty="0" smtClean="0">
                  <a:solidFill>
                    <a:schemeClr val="tx1"/>
                  </a:solidFill>
                </a:rPr>
                <a:t> text box, specify a name for the new server. Then, select </a:t>
              </a:r>
              <a:r>
                <a:rPr lang="en-US" sz="2400" b="1" baseline="30000" dirty="0" smtClean="0">
                  <a:solidFill>
                    <a:schemeClr val="tx1"/>
                  </a:solidFill>
                </a:rPr>
                <a:t>FTP</a:t>
              </a:r>
              <a:r>
                <a:rPr lang="en-US" sz="2400" baseline="30000" dirty="0" smtClean="0">
                  <a:solidFill>
                    <a:schemeClr val="tx1"/>
                  </a:solidFill>
                </a:rPr>
                <a:t> from the </a:t>
              </a:r>
              <a:r>
                <a:rPr lang="en-US" sz="2400" b="1" baseline="30000" dirty="0" smtClean="0">
                  <a:solidFill>
                    <a:schemeClr val="tx1"/>
                  </a:solidFill>
                </a:rPr>
                <a:t>Connect </a:t>
              </a:r>
              <a:r>
                <a:rPr lang="en-US" sz="2400" baseline="30000" dirty="0" smtClean="0">
                  <a:solidFill>
                    <a:schemeClr val="tx1"/>
                  </a:solidFill>
                </a:rPr>
                <a:t>using pop-up menu.</a:t>
              </a:r>
            </a:p>
          </p:txBody>
        </p:sp>
      </p:grpSp>
      <p:grpSp>
        <p:nvGrpSpPr>
          <p:cNvPr id="8" name="Group 7"/>
          <p:cNvGrpSpPr/>
          <p:nvPr/>
        </p:nvGrpSpPr>
        <p:grpSpPr>
          <a:xfrm>
            <a:off x="381000" y="1676400"/>
            <a:ext cx="8235788" cy="838200"/>
            <a:chOff x="-158588" y="-500031"/>
            <a:chExt cx="8235788" cy="598933"/>
          </a:xfrm>
        </p:grpSpPr>
        <p:sp>
          <p:nvSpPr>
            <p:cNvPr id="9" name="Rounded Rectangle 8"/>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0" name="Rounded Rectangle 4"/>
            <p:cNvSpPr/>
            <p:nvPr/>
          </p:nvSpPr>
          <p:spPr>
            <a:xfrm>
              <a:off x="-158588" y="-366935"/>
              <a:ext cx="8004094" cy="281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In the </a:t>
              </a:r>
              <a:r>
                <a:rPr lang="en-US" sz="2400" b="1" baseline="30000" dirty="0" smtClean="0">
                  <a:solidFill>
                    <a:schemeClr val="tx1"/>
                  </a:solidFill>
                </a:rPr>
                <a:t>FTP Address </a:t>
              </a:r>
              <a:r>
                <a:rPr lang="en-US" sz="2400" baseline="30000" dirty="0" smtClean="0">
                  <a:solidFill>
                    <a:schemeClr val="tx1"/>
                  </a:solidFill>
                </a:rPr>
                <a:t>text box, specify the full Internet name of a computer to which you upload files for the Website. You will notice that </a:t>
              </a:r>
              <a:r>
                <a:rPr lang="en-US" sz="2400" b="1" baseline="30000" dirty="0" smtClean="0">
                  <a:solidFill>
                    <a:schemeClr val="tx1"/>
                  </a:solidFill>
                </a:rPr>
                <a:t>Port 21 </a:t>
              </a:r>
              <a:r>
                <a:rPr lang="en-US" sz="2400" baseline="30000" dirty="0" smtClean="0">
                  <a:solidFill>
                    <a:schemeClr val="tx1"/>
                  </a:solidFill>
                </a:rPr>
                <a:t>is the default port for receiving FTP connections. </a:t>
              </a:r>
            </a:p>
          </p:txBody>
        </p:sp>
      </p:grpSp>
      <p:grpSp>
        <p:nvGrpSpPr>
          <p:cNvPr id="11" name="Group 10"/>
          <p:cNvGrpSpPr/>
          <p:nvPr/>
        </p:nvGrpSpPr>
        <p:grpSpPr>
          <a:xfrm>
            <a:off x="381000" y="2667000"/>
            <a:ext cx="8235788" cy="609600"/>
            <a:chOff x="-158588" y="-500031"/>
            <a:chExt cx="8235788" cy="598933"/>
          </a:xfrm>
        </p:grpSpPr>
        <p:sp>
          <p:nvSpPr>
            <p:cNvPr id="12" name="Rounded Rectangle 11"/>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3" name="Rounded Rectangle 4"/>
            <p:cNvSpPr/>
            <p:nvPr/>
          </p:nvSpPr>
          <p:spPr>
            <a:xfrm>
              <a:off x="-158588" y="-366935"/>
              <a:ext cx="8004094" cy="281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You can specify a different port number in the text box. Then, specify the </a:t>
              </a:r>
              <a:r>
                <a:rPr lang="en-US" sz="2400" b="1" baseline="30000" dirty="0" smtClean="0">
                  <a:solidFill>
                    <a:schemeClr val="tx1"/>
                  </a:solidFill>
                </a:rPr>
                <a:t>Username</a:t>
              </a:r>
              <a:r>
                <a:rPr lang="en-US" sz="2400" baseline="30000" dirty="0" smtClean="0">
                  <a:solidFill>
                    <a:schemeClr val="tx1"/>
                  </a:solidFill>
                </a:rPr>
                <a:t> and </a:t>
              </a:r>
              <a:r>
                <a:rPr lang="en-US" sz="2400" b="1" baseline="30000" dirty="0" smtClean="0">
                  <a:solidFill>
                    <a:schemeClr val="tx1"/>
                  </a:solidFill>
                </a:rPr>
                <a:t>Password</a:t>
              </a:r>
              <a:r>
                <a:rPr lang="en-US" sz="2400" baseline="30000" dirty="0" smtClean="0">
                  <a:solidFill>
                    <a:schemeClr val="tx1"/>
                  </a:solidFill>
                </a:rPr>
                <a:t> used to connect to the FTP server.</a:t>
              </a:r>
            </a:p>
          </p:txBody>
        </p:sp>
      </p:grpSp>
      <p:grpSp>
        <p:nvGrpSpPr>
          <p:cNvPr id="14" name="Group 13"/>
          <p:cNvGrpSpPr/>
          <p:nvPr/>
        </p:nvGrpSpPr>
        <p:grpSpPr>
          <a:xfrm>
            <a:off x="381000" y="3429000"/>
            <a:ext cx="8235788" cy="609600"/>
            <a:chOff x="-158588" y="-500031"/>
            <a:chExt cx="8235788" cy="598933"/>
          </a:xfrm>
        </p:grpSpPr>
        <p:sp>
          <p:nvSpPr>
            <p:cNvPr id="15" name="Rounded Rectangle 14"/>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6" name="Rounded Rectangle 4"/>
            <p:cNvSpPr/>
            <p:nvPr/>
          </p:nvSpPr>
          <p:spPr>
            <a:xfrm>
              <a:off x="-158588" y="-332682"/>
              <a:ext cx="8004094" cy="281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To test the specified FTP address, username, and password, click the </a:t>
              </a:r>
              <a:r>
                <a:rPr lang="en-US" sz="2400" b="1" baseline="30000" dirty="0" smtClean="0">
                  <a:solidFill>
                    <a:schemeClr val="tx1"/>
                  </a:solidFill>
                </a:rPr>
                <a:t>Test</a:t>
              </a:r>
              <a:r>
                <a:rPr lang="en-US" sz="2400" baseline="30000" dirty="0" smtClean="0">
                  <a:solidFill>
                    <a:schemeClr val="tx1"/>
                  </a:solidFill>
                </a:rPr>
                <a:t> button. To avoid saving password, clear the </a:t>
              </a:r>
              <a:r>
                <a:rPr lang="en-US" sz="2400" b="1" baseline="30000" dirty="0" smtClean="0">
                  <a:solidFill>
                    <a:schemeClr val="tx1"/>
                  </a:solidFill>
                </a:rPr>
                <a:t>Save</a:t>
              </a:r>
              <a:r>
                <a:rPr lang="en-US" sz="2400" baseline="30000" dirty="0" smtClean="0">
                  <a:solidFill>
                    <a:schemeClr val="tx1"/>
                  </a:solidFill>
                </a:rPr>
                <a:t> check box. </a:t>
              </a:r>
            </a:p>
          </p:txBody>
        </p:sp>
      </p:grpSp>
      <p:grpSp>
        <p:nvGrpSpPr>
          <p:cNvPr id="17" name="Group 16"/>
          <p:cNvGrpSpPr/>
          <p:nvPr/>
        </p:nvGrpSpPr>
        <p:grpSpPr>
          <a:xfrm>
            <a:off x="381000" y="4191000"/>
            <a:ext cx="8235788" cy="685800"/>
            <a:chOff x="-158588" y="-500031"/>
            <a:chExt cx="8235788" cy="598933"/>
          </a:xfrm>
        </p:grpSpPr>
        <p:sp>
          <p:nvSpPr>
            <p:cNvPr id="18" name="Rounded Rectangle 17"/>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9" name="Rounded Rectangle 4"/>
            <p:cNvSpPr/>
            <p:nvPr/>
          </p:nvSpPr>
          <p:spPr>
            <a:xfrm>
              <a:off x="-158588" y="-316046"/>
              <a:ext cx="8004094" cy="281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In the </a:t>
              </a:r>
              <a:r>
                <a:rPr lang="en-US" sz="2400" b="1" baseline="30000" dirty="0" smtClean="0">
                  <a:solidFill>
                    <a:schemeClr val="tx1"/>
                  </a:solidFill>
                </a:rPr>
                <a:t>Root Directory</a:t>
              </a:r>
              <a:r>
                <a:rPr lang="en-US" sz="2400" baseline="30000" dirty="0" smtClean="0">
                  <a:solidFill>
                    <a:schemeClr val="tx1"/>
                  </a:solidFill>
                </a:rPr>
                <a:t> text box, specify the folder on the remote server where you store documents that are visible to the public. </a:t>
              </a:r>
            </a:p>
          </p:txBody>
        </p:sp>
      </p:grpSp>
      <p:grpSp>
        <p:nvGrpSpPr>
          <p:cNvPr id="20" name="Group 19"/>
          <p:cNvGrpSpPr/>
          <p:nvPr/>
        </p:nvGrpSpPr>
        <p:grpSpPr>
          <a:xfrm>
            <a:off x="381000" y="5029200"/>
            <a:ext cx="8235788" cy="685800"/>
            <a:chOff x="-158588" y="-500031"/>
            <a:chExt cx="8235788" cy="598933"/>
          </a:xfrm>
        </p:grpSpPr>
        <p:sp>
          <p:nvSpPr>
            <p:cNvPr id="21" name="Rounded Rectangle 20"/>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22" name="Rounded Rectangle 4"/>
            <p:cNvSpPr/>
            <p:nvPr/>
          </p:nvSpPr>
          <p:spPr>
            <a:xfrm>
              <a:off x="-158588" y="-316046"/>
              <a:ext cx="8004094" cy="281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In case, you do not know the folder name, you can leave this field blank. In the </a:t>
              </a:r>
              <a:r>
                <a:rPr lang="en-US" sz="2400" b="1" baseline="30000" dirty="0" smtClean="0">
                  <a:solidFill>
                    <a:schemeClr val="tx1"/>
                  </a:solidFill>
                </a:rPr>
                <a:t>Web URL</a:t>
              </a:r>
              <a:r>
                <a:rPr lang="en-US" sz="2400" baseline="30000" dirty="0" smtClean="0">
                  <a:solidFill>
                    <a:schemeClr val="tx1"/>
                  </a:solidFill>
                </a:rPr>
                <a:t> text box, specify the URL of your Website.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11</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Setting Up a New Website 4-4</a:t>
            </a:r>
            <a:endParaRPr lang="en-US" dirty="0"/>
          </a:p>
        </p:txBody>
      </p:sp>
      <p:grpSp>
        <p:nvGrpSpPr>
          <p:cNvPr id="5" name="Group 4"/>
          <p:cNvGrpSpPr/>
          <p:nvPr/>
        </p:nvGrpSpPr>
        <p:grpSpPr>
          <a:xfrm>
            <a:off x="381000" y="762000"/>
            <a:ext cx="8235788" cy="457200"/>
            <a:chOff x="-158588" y="-500031"/>
            <a:chExt cx="8235788" cy="598933"/>
          </a:xfrm>
        </p:grpSpPr>
        <p:sp>
          <p:nvSpPr>
            <p:cNvPr id="6" name="Rounded Rectangle 5"/>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7" name="Rounded Rectangle 4"/>
            <p:cNvSpPr/>
            <p:nvPr/>
          </p:nvSpPr>
          <p:spPr>
            <a:xfrm>
              <a:off x="-158588" y="-268510"/>
              <a:ext cx="8004094" cy="281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Expand the </a:t>
              </a:r>
              <a:r>
                <a:rPr lang="en-US" sz="2400" b="1" baseline="30000" dirty="0" smtClean="0">
                  <a:solidFill>
                    <a:schemeClr val="tx1"/>
                  </a:solidFill>
                </a:rPr>
                <a:t>More Options</a:t>
              </a:r>
              <a:r>
                <a:rPr lang="en-US" sz="2400" baseline="30000" dirty="0" smtClean="0">
                  <a:solidFill>
                    <a:schemeClr val="tx1"/>
                  </a:solidFill>
                </a:rPr>
                <a:t> section. Choose from the following options as required:</a:t>
              </a:r>
            </a:p>
          </p:txBody>
        </p:sp>
      </p:grpSp>
      <p:sp>
        <p:nvSpPr>
          <p:cNvPr id="8" name="Rectangle 7"/>
          <p:cNvSpPr/>
          <p:nvPr/>
        </p:nvSpPr>
        <p:spPr>
          <a:xfrm>
            <a:off x="381000" y="1295400"/>
            <a:ext cx="8763000" cy="1447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1" baseline="30000" dirty="0" smtClean="0">
                <a:latin typeface="Calibri" pitchFamily="34" charset="0"/>
                <a:cs typeface="Calibri" pitchFamily="34" charset="0"/>
              </a:rPr>
              <a:t>Use Passive FTP</a:t>
            </a:r>
            <a:r>
              <a:rPr lang="en-US" sz="2800" baseline="30000" dirty="0" smtClean="0">
                <a:latin typeface="Calibri" pitchFamily="34" charset="0"/>
                <a:cs typeface="Calibri" pitchFamily="34" charset="0"/>
              </a:rPr>
              <a:t>: Select this option if your firewall configuration requires use of passive FTP.</a:t>
            </a:r>
          </a:p>
          <a:p>
            <a:pPr lvl="1" indent="-274320">
              <a:lnSpc>
                <a:spcPts val="2100"/>
              </a:lnSpc>
              <a:spcBef>
                <a:spcPts val="0"/>
              </a:spcBef>
              <a:buClr>
                <a:schemeClr val="accent4">
                  <a:lumMod val="75000"/>
                </a:schemeClr>
              </a:buClr>
              <a:buFont typeface="Wingdings" pitchFamily="2" charset="2"/>
              <a:buChar char=""/>
            </a:pPr>
            <a:r>
              <a:rPr lang="en-US" sz="2800" b="1" baseline="30000" dirty="0" smtClean="0">
                <a:latin typeface="Calibri" pitchFamily="34" charset="0"/>
                <a:cs typeface="Calibri" pitchFamily="34" charset="0"/>
              </a:rPr>
              <a:t>Use IPv6 Transfer Mode</a:t>
            </a:r>
            <a:r>
              <a:rPr lang="en-US" sz="2800" baseline="30000" dirty="0" smtClean="0">
                <a:latin typeface="Calibri" pitchFamily="34" charset="0"/>
                <a:cs typeface="Calibri" pitchFamily="34" charset="0"/>
              </a:rPr>
              <a:t>: Select this option if you are using an IPv6-enabled FTP server. </a:t>
            </a:r>
          </a:p>
          <a:p>
            <a:pPr lvl="1" indent="-274320">
              <a:lnSpc>
                <a:spcPts val="2100"/>
              </a:lnSpc>
              <a:spcBef>
                <a:spcPts val="0"/>
              </a:spcBef>
              <a:buClr>
                <a:schemeClr val="accent4">
                  <a:lumMod val="75000"/>
                </a:schemeClr>
              </a:buClr>
              <a:buFont typeface="Wingdings" pitchFamily="2" charset="2"/>
              <a:buChar char=""/>
            </a:pPr>
            <a:r>
              <a:rPr lang="en-US" sz="2800" b="1" baseline="30000" dirty="0" smtClean="0">
                <a:latin typeface="Calibri" pitchFamily="34" charset="0"/>
                <a:cs typeface="Calibri" pitchFamily="34" charset="0"/>
              </a:rPr>
              <a:t>Use Proxy</a:t>
            </a:r>
            <a:r>
              <a:rPr lang="en-US" sz="2800" baseline="30000" dirty="0" smtClean="0">
                <a:latin typeface="Calibri" pitchFamily="34" charset="0"/>
                <a:cs typeface="Calibri" pitchFamily="34" charset="0"/>
              </a:rPr>
              <a:t>: Select this option if you want to specify a proxy host or proxy port.</a:t>
            </a:r>
          </a:p>
        </p:txBody>
      </p:sp>
      <p:grpSp>
        <p:nvGrpSpPr>
          <p:cNvPr id="9" name="Group 8"/>
          <p:cNvGrpSpPr/>
          <p:nvPr/>
        </p:nvGrpSpPr>
        <p:grpSpPr>
          <a:xfrm>
            <a:off x="381000" y="2590800"/>
            <a:ext cx="8235788" cy="577330"/>
            <a:chOff x="-158588" y="-500031"/>
            <a:chExt cx="8235788" cy="630253"/>
          </a:xfrm>
        </p:grpSpPr>
        <p:sp>
          <p:nvSpPr>
            <p:cNvPr id="10" name="Rounded Rectangle 9"/>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1" name="Rounded Rectangle 4"/>
            <p:cNvSpPr/>
            <p:nvPr/>
          </p:nvSpPr>
          <p:spPr>
            <a:xfrm>
              <a:off x="-158588" y="-351275"/>
              <a:ext cx="8004094" cy="48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Click </a:t>
              </a:r>
              <a:r>
                <a:rPr lang="en-US" sz="2400" b="1" baseline="30000" dirty="0" smtClean="0">
                  <a:solidFill>
                    <a:schemeClr val="tx1"/>
                  </a:solidFill>
                </a:rPr>
                <a:t>Save</a:t>
              </a:r>
              <a:r>
                <a:rPr lang="en-US" sz="2400" baseline="30000" dirty="0" smtClean="0">
                  <a:solidFill>
                    <a:schemeClr val="tx1"/>
                  </a:solidFill>
                </a:rPr>
                <a:t> to close the Basic screen. The new site appears in the </a:t>
              </a:r>
              <a:r>
                <a:rPr lang="en-US" sz="2400" b="1" baseline="30000" dirty="0" smtClean="0">
                  <a:solidFill>
                    <a:schemeClr val="tx1"/>
                  </a:solidFill>
                </a:rPr>
                <a:t>Site Setup </a:t>
              </a:r>
              <a:r>
                <a:rPr lang="en-US" sz="2400" baseline="30000" dirty="0" smtClean="0">
                  <a:solidFill>
                    <a:schemeClr val="tx1"/>
                  </a:solidFill>
                </a:rPr>
                <a:t>dialog box as shown in the following figure:</a:t>
              </a:r>
            </a:p>
          </p:txBody>
        </p:sp>
      </p:grpSp>
      <p:pic>
        <p:nvPicPr>
          <p:cNvPr id="12" name="Picture 11" descr="Figure 6.3.tif"/>
          <p:cNvPicPr>
            <a:picLocks noChangeAspect="1"/>
          </p:cNvPicPr>
          <p:nvPr/>
        </p:nvPicPr>
        <p:blipFill>
          <a:blip r:embed="rId2"/>
          <a:stretch>
            <a:fillRect/>
          </a:stretch>
        </p:blipFill>
        <p:spPr>
          <a:xfrm>
            <a:off x="2514600" y="3200400"/>
            <a:ext cx="4169664" cy="2798064"/>
          </a:xfrm>
          <a:prstGeom prst="rect">
            <a:avLst/>
          </a:prstGeom>
        </p:spPr>
      </p:pic>
      <p:grpSp>
        <p:nvGrpSpPr>
          <p:cNvPr id="13" name="Group 12"/>
          <p:cNvGrpSpPr/>
          <p:nvPr/>
        </p:nvGrpSpPr>
        <p:grpSpPr>
          <a:xfrm>
            <a:off x="381000" y="6096000"/>
            <a:ext cx="8235788" cy="533400"/>
            <a:chOff x="-158588" y="-500031"/>
            <a:chExt cx="8235788" cy="598933"/>
          </a:xfrm>
        </p:grpSpPr>
        <p:sp>
          <p:nvSpPr>
            <p:cNvPr id="14" name="Rounded Rectangle 13"/>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5" name="Rounded Rectangle 4"/>
            <p:cNvSpPr/>
            <p:nvPr/>
          </p:nvSpPr>
          <p:spPr>
            <a:xfrm>
              <a:off x="-158588" y="-382595"/>
              <a:ext cx="8004094" cy="48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In the </a:t>
              </a:r>
              <a:r>
                <a:rPr lang="en-US" sz="2400" b="1" baseline="30000" dirty="0" smtClean="0">
                  <a:solidFill>
                    <a:schemeClr val="tx1"/>
                  </a:solidFill>
                </a:rPr>
                <a:t>Servers</a:t>
              </a:r>
              <a:r>
                <a:rPr lang="en-US" sz="2400" baseline="30000" dirty="0" smtClean="0">
                  <a:solidFill>
                    <a:schemeClr val="tx1"/>
                  </a:solidFill>
                </a:rPr>
                <a:t> category, specify whether the server you just added is a remote server, a testing server, or both.</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ox(ou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12</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Database Basic 1-3</a:t>
            </a:r>
            <a:endParaRPr lang="en-US" dirty="0"/>
          </a:p>
        </p:txBody>
      </p:sp>
      <p:graphicFrame>
        <p:nvGraphicFramePr>
          <p:cNvPr id="5" name="Diagram 4"/>
          <p:cNvGraphicFramePr/>
          <p:nvPr/>
        </p:nvGraphicFramePr>
        <p:xfrm>
          <a:off x="304800" y="1143000"/>
          <a:ext cx="83820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graphicEl>
                                              <a:dgm id="{388723AB-37EB-4EC2-B7B0-759657273835}"/>
                                            </p:graphicEl>
                                          </p:spTgt>
                                        </p:tgtEl>
                                        <p:attrNameLst>
                                          <p:attrName>style.visibility</p:attrName>
                                        </p:attrNameLst>
                                      </p:cBhvr>
                                      <p:to>
                                        <p:strVal val="visible"/>
                                      </p:to>
                                    </p:set>
                                    <p:animEffect transition="in" filter="wipe(left)">
                                      <p:cBhvr>
                                        <p:cTn id="7" dur="1000"/>
                                        <p:tgtEl>
                                          <p:spTgt spid="5">
                                            <p:graphicEl>
                                              <a:dgm id="{388723AB-37EB-4EC2-B7B0-75965727383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0256FAD6-365E-4CAB-8266-8CECC71F7F52}"/>
                                            </p:graphicEl>
                                          </p:spTgt>
                                        </p:tgtEl>
                                        <p:attrNameLst>
                                          <p:attrName>style.visibility</p:attrName>
                                        </p:attrNameLst>
                                      </p:cBhvr>
                                      <p:to>
                                        <p:strVal val="visible"/>
                                      </p:to>
                                    </p:set>
                                    <p:animEffect transition="in" filter="wipe(left)">
                                      <p:cBhvr>
                                        <p:cTn id="12" dur="1000"/>
                                        <p:tgtEl>
                                          <p:spTgt spid="5">
                                            <p:graphicEl>
                                              <a:dgm id="{0256FAD6-365E-4CAB-8266-8CECC71F7F5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dgm id="{A6445519-E36D-458F-8F29-D286534B965D}"/>
                                            </p:graphicEl>
                                          </p:spTgt>
                                        </p:tgtEl>
                                        <p:attrNameLst>
                                          <p:attrName>style.visibility</p:attrName>
                                        </p:attrNameLst>
                                      </p:cBhvr>
                                      <p:to>
                                        <p:strVal val="visible"/>
                                      </p:to>
                                    </p:set>
                                    <p:animEffect transition="in" filter="wipe(left)">
                                      <p:cBhvr>
                                        <p:cTn id="17" dur="1000"/>
                                        <p:tgtEl>
                                          <p:spTgt spid="5">
                                            <p:graphicEl>
                                              <a:dgm id="{A6445519-E36D-458F-8F29-D286534B965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graphicEl>
                                              <a:dgm id="{02F157C3-4AF0-4564-919C-72DA0052C758}"/>
                                            </p:graphicEl>
                                          </p:spTgt>
                                        </p:tgtEl>
                                        <p:attrNameLst>
                                          <p:attrName>style.visibility</p:attrName>
                                        </p:attrNameLst>
                                      </p:cBhvr>
                                      <p:to>
                                        <p:strVal val="visible"/>
                                      </p:to>
                                    </p:set>
                                    <p:animEffect transition="in" filter="wipe(left)">
                                      <p:cBhvr>
                                        <p:cTn id="22" dur="1000"/>
                                        <p:tgtEl>
                                          <p:spTgt spid="5">
                                            <p:graphicEl>
                                              <a:dgm id="{02F157C3-4AF0-4564-919C-72DA0052C75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graphicEl>
                                              <a:dgm id="{AA8A937F-D49C-41D9-A9B7-393386DAE8AC}"/>
                                            </p:graphicEl>
                                          </p:spTgt>
                                        </p:tgtEl>
                                        <p:attrNameLst>
                                          <p:attrName>style.visibility</p:attrName>
                                        </p:attrNameLst>
                                      </p:cBhvr>
                                      <p:to>
                                        <p:strVal val="visible"/>
                                      </p:to>
                                    </p:set>
                                    <p:animEffect transition="in" filter="wipe(left)">
                                      <p:cBhvr>
                                        <p:cTn id="27" dur="1000"/>
                                        <p:tgtEl>
                                          <p:spTgt spid="5">
                                            <p:graphicEl>
                                              <a:dgm id="{AA8A937F-D49C-41D9-A9B7-393386DAE8A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graphicEl>
                                              <a:dgm id="{2EB7D3FA-250E-4F56-A9B0-C5AA0134E3BB}"/>
                                            </p:graphicEl>
                                          </p:spTgt>
                                        </p:tgtEl>
                                        <p:attrNameLst>
                                          <p:attrName>style.visibility</p:attrName>
                                        </p:attrNameLst>
                                      </p:cBhvr>
                                      <p:to>
                                        <p:strVal val="visible"/>
                                      </p:to>
                                    </p:set>
                                    <p:animEffect transition="in" filter="wipe(left)">
                                      <p:cBhvr>
                                        <p:cTn id="32" dur="1000"/>
                                        <p:tgtEl>
                                          <p:spTgt spid="5">
                                            <p:graphicEl>
                                              <a:dgm id="{2EB7D3FA-250E-4F56-A9B0-C5AA0134E3B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13</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Database Basic 2-3</a:t>
            </a:r>
            <a:endParaRPr lang="en-US" dirty="0"/>
          </a:p>
        </p:txBody>
      </p:sp>
      <p:sp>
        <p:nvSpPr>
          <p:cNvPr id="5" name="Rectangle 4"/>
          <p:cNvSpPr/>
          <p:nvPr/>
        </p:nvSpPr>
        <p:spPr>
          <a:xfrm>
            <a:off x="457200" y="838200"/>
            <a:ext cx="8153400" cy="304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are the two types of databases.</a:t>
            </a:r>
          </a:p>
        </p:txBody>
      </p:sp>
      <p:graphicFrame>
        <p:nvGraphicFramePr>
          <p:cNvPr id="6" name="Diagram 5"/>
          <p:cNvGraphicFramePr/>
          <p:nvPr/>
        </p:nvGraphicFramePr>
        <p:xfrm>
          <a:off x="914400" y="1295400"/>
          <a:ext cx="76200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graphicEl>
                                              <a:dgm id="{BA6D28AA-79AE-468C-92AF-1B3BA54E5829}"/>
                                            </p:graphicEl>
                                          </p:spTgt>
                                        </p:tgtEl>
                                        <p:attrNameLst>
                                          <p:attrName>style.visibility</p:attrName>
                                        </p:attrNameLst>
                                      </p:cBhvr>
                                      <p:to>
                                        <p:strVal val="visible"/>
                                      </p:to>
                                    </p:set>
                                    <p:animEffect transition="in" filter="blinds(horizontal)">
                                      <p:cBhvr>
                                        <p:cTn id="7" dur="500"/>
                                        <p:tgtEl>
                                          <p:spTgt spid="6">
                                            <p:graphicEl>
                                              <a:dgm id="{BA6D28AA-79AE-468C-92AF-1B3BA54E582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graphicEl>
                                              <a:dgm id="{89E74032-EAEF-47D0-8446-7CD058F7FAD3}"/>
                                            </p:graphicEl>
                                          </p:spTgt>
                                        </p:tgtEl>
                                        <p:attrNameLst>
                                          <p:attrName>style.visibility</p:attrName>
                                        </p:attrNameLst>
                                      </p:cBhvr>
                                      <p:to>
                                        <p:strVal val="visible"/>
                                      </p:to>
                                    </p:set>
                                    <p:animEffect transition="in" filter="blinds(horizontal)">
                                      <p:cBhvr>
                                        <p:cTn id="12" dur="500"/>
                                        <p:tgtEl>
                                          <p:spTgt spid="6">
                                            <p:graphicEl>
                                              <a:dgm id="{89E74032-EAEF-47D0-8446-7CD058F7FAD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graphicEl>
                                              <a:dgm id="{EAC038EA-CD33-4F31-8AE8-8CE5E530A12A}"/>
                                            </p:graphicEl>
                                          </p:spTgt>
                                        </p:tgtEl>
                                        <p:attrNameLst>
                                          <p:attrName>style.visibility</p:attrName>
                                        </p:attrNameLst>
                                      </p:cBhvr>
                                      <p:to>
                                        <p:strVal val="visible"/>
                                      </p:to>
                                    </p:set>
                                    <p:animEffect transition="in" filter="blinds(horizontal)">
                                      <p:cBhvr>
                                        <p:cTn id="17" dur="500"/>
                                        <p:tgtEl>
                                          <p:spTgt spid="6">
                                            <p:graphicEl>
                                              <a:dgm id="{EAC038EA-CD33-4F31-8AE8-8CE5E530A12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graphicEl>
                                              <a:dgm id="{1F50A5AF-DCF1-497E-A3CA-7B9C4DA4CC3D}"/>
                                            </p:graphicEl>
                                          </p:spTgt>
                                        </p:tgtEl>
                                        <p:attrNameLst>
                                          <p:attrName>style.visibility</p:attrName>
                                        </p:attrNameLst>
                                      </p:cBhvr>
                                      <p:to>
                                        <p:strVal val="visible"/>
                                      </p:to>
                                    </p:set>
                                    <p:animEffect transition="in" filter="blinds(horizontal)">
                                      <p:cBhvr>
                                        <p:cTn id="22" dur="500"/>
                                        <p:tgtEl>
                                          <p:spTgt spid="6">
                                            <p:graphicEl>
                                              <a:dgm id="{1F50A5AF-DCF1-497E-A3CA-7B9C4DA4CC3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14</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Database Basic 3-3</a:t>
            </a:r>
            <a:endParaRPr lang="en-US" dirty="0"/>
          </a:p>
        </p:txBody>
      </p:sp>
      <p:sp>
        <p:nvSpPr>
          <p:cNvPr id="5" name="Rectangle 4"/>
          <p:cNvSpPr/>
          <p:nvPr/>
        </p:nvSpPr>
        <p:spPr>
          <a:xfrm>
            <a:off x="457200" y="838200"/>
            <a:ext cx="8153400" cy="304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think of database tables as grids, as shown in following figure:</a:t>
            </a:r>
          </a:p>
        </p:txBody>
      </p:sp>
      <p:pic>
        <p:nvPicPr>
          <p:cNvPr id="6" name="Picture 5" descr="Figure 6.4.tif"/>
          <p:cNvPicPr>
            <a:picLocks noChangeAspect="1"/>
          </p:cNvPicPr>
          <p:nvPr/>
        </p:nvPicPr>
        <p:blipFill>
          <a:blip r:embed="rId2"/>
          <a:srcRect t="10000" r="1616"/>
          <a:stretch>
            <a:fillRect/>
          </a:stretch>
        </p:blipFill>
        <p:spPr>
          <a:xfrm>
            <a:off x="1447800" y="1219200"/>
            <a:ext cx="6134100" cy="1752600"/>
          </a:xfrm>
          <a:prstGeom prst="rect">
            <a:avLst/>
          </a:prstGeom>
        </p:spPr>
      </p:pic>
      <p:sp>
        <p:nvSpPr>
          <p:cNvPr id="7" name="Rectangle 6"/>
          <p:cNvSpPr/>
          <p:nvPr/>
        </p:nvSpPr>
        <p:spPr>
          <a:xfrm>
            <a:off x="457200" y="2895600"/>
            <a:ext cx="8153400" cy="3581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Each field in the table contains one piece of information. For example, in the student table one column contains the id and another contains student name.</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Each record represents one set of related information. For example, a student table might store information about one student per row.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 subset of data extracted from the table is known as a </a:t>
            </a:r>
            <a:r>
              <a:rPr lang="en-US" sz="2800" baseline="30000" dirty="0" err="1" smtClean="0">
                <a:latin typeface="Calibri" pitchFamily="34" charset="0"/>
                <a:cs typeface="Calibri" pitchFamily="34" charset="0"/>
              </a:rPr>
              <a:t>recordset</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aseline="30000" dirty="0" err="1" smtClean="0">
                <a:latin typeface="Calibri" pitchFamily="34" charset="0"/>
                <a:cs typeface="Calibri" pitchFamily="34" charset="0"/>
              </a:rPr>
              <a:t>recordset</a:t>
            </a:r>
            <a:r>
              <a:rPr lang="en-US" sz="2800" baseline="30000" dirty="0" smtClean="0">
                <a:latin typeface="Calibri" pitchFamily="34" charset="0"/>
                <a:cs typeface="Calibri" pitchFamily="34" charset="0"/>
              </a:rPr>
              <a:t> is also a table because it contains columns from the table itself.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retrieve a </a:t>
            </a:r>
            <a:r>
              <a:rPr lang="en-US" sz="2800" baseline="30000" dirty="0" err="1" smtClean="0">
                <a:latin typeface="Calibri" pitchFamily="34" charset="0"/>
                <a:cs typeface="Calibri" pitchFamily="34" charset="0"/>
              </a:rPr>
              <a:t>recordset</a:t>
            </a:r>
            <a:r>
              <a:rPr lang="en-US" sz="2800" baseline="30000" dirty="0" smtClean="0">
                <a:latin typeface="Calibri" pitchFamily="34" charset="0"/>
                <a:cs typeface="Calibri" pitchFamily="34" charset="0"/>
              </a:rPr>
              <a:t>, you run a database query.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specify in the query, which columns need to be included.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For example, from the student table, you may retrieve records for only id and course details in the </a:t>
            </a:r>
            <a:r>
              <a:rPr lang="en-US" sz="2800" baseline="30000" dirty="0" err="1" smtClean="0">
                <a:latin typeface="Calibri" pitchFamily="34" charset="0"/>
                <a:cs typeface="Calibri" pitchFamily="34" charset="0"/>
              </a:rPr>
              <a:t>recordset</a:t>
            </a:r>
            <a:r>
              <a:rPr lang="en-US" sz="2800" baseline="30000" dirty="0" smtClean="0">
                <a:latin typeface="Calibri" pitchFamily="34" charset="0"/>
                <a:cs typeface="Calibri" pitchFamily="34" charset="0"/>
              </a:rPr>
              <a:t> as shown in the figure.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15</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Setting up a DSN in Windows 1-3</a:t>
            </a:r>
            <a:endParaRPr lang="en-US" dirty="0"/>
          </a:p>
        </p:txBody>
      </p:sp>
      <p:sp>
        <p:nvSpPr>
          <p:cNvPr id="5" name="Rectangle 4"/>
          <p:cNvSpPr/>
          <p:nvPr/>
        </p:nvSpPr>
        <p:spPr>
          <a:xfrm>
            <a:off x="457200" y="914400"/>
            <a:ext cx="8153400" cy="2438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After you create a database for a Web application in Dreamweaver CS5, you need to first connect to it.</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 DSN is a kind of window shortcut that you can use to establish a database connection.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Before using it, you have to set it up on your computer or remote server.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database must be located on a system that supports Open Database Connectivity (ODBC) data sources names (DSNs) – systems, such as Microsoft Windows and Windows NT but not Macintosh.</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create a DSN, perform the following steps:</a:t>
            </a:r>
          </a:p>
        </p:txBody>
      </p:sp>
      <p:grpSp>
        <p:nvGrpSpPr>
          <p:cNvPr id="6" name="Group 5"/>
          <p:cNvGrpSpPr/>
          <p:nvPr/>
        </p:nvGrpSpPr>
        <p:grpSpPr>
          <a:xfrm>
            <a:off x="381000" y="3581400"/>
            <a:ext cx="8235788" cy="609600"/>
            <a:chOff x="-158588" y="-500031"/>
            <a:chExt cx="8235788" cy="618152"/>
          </a:xfrm>
        </p:grpSpPr>
        <p:sp>
          <p:nvSpPr>
            <p:cNvPr id="7" name="Rounded Rectangle 6"/>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8" name="Rounded Rectangle 4"/>
            <p:cNvSpPr/>
            <p:nvPr/>
          </p:nvSpPr>
          <p:spPr>
            <a:xfrm>
              <a:off x="-158588" y="-363376"/>
              <a:ext cx="8004094" cy="48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Open </a:t>
              </a:r>
              <a:r>
                <a:rPr lang="en-US" sz="2400" b="1" baseline="30000" dirty="0" smtClean="0">
                  <a:solidFill>
                    <a:schemeClr val="tx1"/>
                  </a:solidFill>
                </a:rPr>
                <a:t>Control Panel </a:t>
              </a:r>
              <a:r>
                <a:rPr lang="en-US" sz="2400" baseline="30000" dirty="0" smtClean="0">
                  <a:solidFill>
                    <a:schemeClr val="tx1"/>
                  </a:solidFill>
                </a:rPr>
                <a:t>and select </a:t>
              </a:r>
              <a:r>
                <a:rPr lang="en-US" sz="2400" b="1" baseline="30000" dirty="0" err="1" smtClean="0">
                  <a:solidFill>
                    <a:schemeClr val="tx1"/>
                  </a:solidFill>
                </a:rPr>
                <a:t>DataSources</a:t>
              </a:r>
              <a:r>
                <a:rPr lang="en-US" sz="2400" b="1" baseline="30000" dirty="0" smtClean="0">
                  <a:solidFill>
                    <a:schemeClr val="tx1"/>
                  </a:solidFill>
                </a:rPr>
                <a:t> (ODBC) </a:t>
              </a:r>
              <a:r>
                <a:rPr lang="en-US" sz="2400" baseline="30000" dirty="0" smtClean="0">
                  <a:solidFill>
                    <a:schemeClr val="tx1"/>
                  </a:solidFill>
                </a:rPr>
                <a:t>option. The </a:t>
              </a:r>
              <a:r>
                <a:rPr lang="en-US" sz="2400" b="1" baseline="30000" dirty="0" smtClean="0">
                  <a:solidFill>
                    <a:schemeClr val="tx1"/>
                  </a:solidFill>
                </a:rPr>
                <a:t>ODBC Data Source Administrator </a:t>
              </a:r>
              <a:r>
                <a:rPr lang="en-US" sz="2400" baseline="30000" dirty="0" smtClean="0">
                  <a:solidFill>
                    <a:schemeClr val="tx1"/>
                  </a:solidFill>
                </a:rPr>
                <a:t>dialog box appears.</a:t>
              </a:r>
            </a:p>
          </p:txBody>
        </p:sp>
      </p:grpSp>
      <p:grpSp>
        <p:nvGrpSpPr>
          <p:cNvPr id="9" name="Group 8"/>
          <p:cNvGrpSpPr/>
          <p:nvPr/>
        </p:nvGrpSpPr>
        <p:grpSpPr>
          <a:xfrm>
            <a:off x="381000" y="4419600"/>
            <a:ext cx="8235788" cy="609600"/>
            <a:chOff x="-158588" y="-500031"/>
            <a:chExt cx="8235788" cy="598933"/>
          </a:xfrm>
        </p:grpSpPr>
        <p:sp>
          <p:nvSpPr>
            <p:cNvPr id="10" name="Rounded Rectangle 9"/>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1" name="Rounded Rectangle 4"/>
            <p:cNvSpPr/>
            <p:nvPr/>
          </p:nvSpPr>
          <p:spPr>
            <a:xfrm>
              <a:off x="-158588" y="-316536"/>
              <a:ext cx="8004094" cy="3405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Now, </a:t>
              </a:r>
              <a:r>
                <a:rPr lang="en-US" sz="2400" baseline="30000" dirty="0" smtClean="0">
                  <a:solidFill>
                    <a:schemeClr val="tx1"/>
                  </a:solidFill>
                </a:rPr>
                <a:t>click </a:t>
              </a:r>
              <a:r>
                <a:rPr lang="en-US" sz="2400" baseline="30000" dirty="0" smtClean="0">
                  <a:solidFill>
                    <a:schemeClr val="tx1"/>
                  </a:solidFill>
                </a:rPr>
                <a:t>the </a:t>
              </a:r>
              <a:r>
                <a:rPr lang="en-US" sz="2400" b="1" baseline="30000" dirty="0" smtClean="0">
                  <a:solidFill>
                    <a:schemeClr val="tx1"/>
                  </a:solidFill>
                </a:rPr>
                <a:t>System DSN </a:t>
              </a:r>
              <a:r>
                <a:rPr lang="en-US" sz="2400" baseline="30000" dirty="0" smtClean="0">
                  <a:solidFill>
                    <a:schemeClr val="tx1"/>
                  </a:solidFill>
                </a:rPr>
                <a:t>tab. The list of currently installed DSNs will be displayed.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16</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Setting up a DSN in Windows 2-3</a:t>
            </a:r>
            <a:endParaRPr lang="en-US" dirty="0"/>
          </a:p>
        </p:txBody>
      </p:sp>
      <p:grpSp>
        <p:nvGrpSpPr>
          <p:cNvPr id="5" name="Group 4"/>
          <p:cNvGrpSpPr/>
          <p:nvPr/>
        </p:nvGrpSpPr>
        <p:grpSpPr>
          <a:xfrm>
            <a:off x="381000" y="914400"/>
            <a:ext cx="8235788" cy="609600"/>
            <a:chOff x="-158588" y="-500031"/>
            <a:chExt cx="8235788" cy="598933"/>
          </a:xfrm>
        </p:grpSpPr>
        <p:sp>
          <p:nvSpPr>
            <p:cNvPr id="6" name="Rounded Rectangle 5"/>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7" name="Rounded Rectangle 4"/>
            <p:cNvSpPr/>
            <p:nvPr/>
          </p:nvSpPr>
          <p:spPr>
            <a:xfrm>
              <a:off x="-158588" y="-316536"/>
              <a:ext cx="8004094" cy="3405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To create a new DSN, you click the </a:t>
              </a:r>
              <a:r>
                <a:rPr lang="en-US" sz="2400" b="1" baseline="30000" dirty="0" smtClean="0">
                  <a:solidFill>
                    <a:schemeClr val="tx1"/>
                  </a:solidFill>
                </a:rPr>
                <a:t>Add </a:t>
              </a:r>
              <a:r>
                <a:rPr lang="en-US" sz="2400" baseline="30000" dirty="0" smtClean="0">
                  <a:solidFill>
                    <a:schemeClr val="tx1"/>
                  </a:solidFill>
                </a:rPr>
                <a:t>button. The </a:t>
              </a:r>
              <a:r>
                <a:rPr lang="en-US" sz="2400" b="1" baseline="30000" dirty="0" smtClean="0">
                  <a:solidFill>
                    <a:schemeClr val="tx1"/>
                  </a:solidFill>
                </a:rPr>
                <a:t>Create New Data Source </a:t>
              </a:r>
              <a:r>
                <a:rPr lang="en-US" sz="2400" baseline="30000" dirty="0" smtClean="0">
                  <a:solidFill>
                    <a:schemeClr val="tx1"/>
                  </a:solidFill>
                </a:rPr>
                <a:t>dialog box will appear as shown in the following figure:</a:t>
              </a:r>
            </a:p>
          </p:txBody>
        </p:sp>
      </p:grpSp>
      <p:pic>
        <p:nvPicPr>
          <p:cNvPr id="8" name="Picture 7" descr="Figure 6.5.tif"/>
          <p:cNvPicPr>
            <a:picLocks noChangeAspect="1"/>
          </p:cNvPicPr>
          <p:nvPr/>
        </p:nvPicPr>
        <p:blipFill>
          <a:blip r:embed="rId2"/>
          <a:stretch>
            <a:fillRect/>
          </a:stretch>
        </p:blipFill>
        <p:spPr>
          <a:xfrm>
            <a:off x="2286000" y="1676400"/>
            <a:ext cx="4238045" cy="3124200"/>
          </a:xfrm>
          <a:prstGeom prst="rect">
            <a:avLst/>
          </a:prstGeom>
        </p:spPr>
      </p:pic>
      <p:grpSp>
        <p:nvGrpSpPr>
          <p:cNvPr id="9" name="Group 8"/>
          <p:cNvGrpSpPr/>
          <p:nvPr/>
        </p:nvGrpSpPr>
        <p:grpSpPr>
          <a:xfrm>
            <a:off x="381000" y="4953000"/>
            <a:ext cx="8235788" cy="609600"/>
            <a:chOff x="-158588" y="-500031"/>
            <a:chExt cx="8235788" cy="598933"/>
          </a:xfrm>
        </p:grpSpPr>
        <p:sp>
          <p:nvSpPr>
            <p:cNvPr id="10" name="Rounded Rectangle 9"/>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1" name="Rounded Rectangle 4"/>
            <p:cNvSpPr/>
            <p:nvPr/>
          </p:nvSpPr>
          <p:spPr>
            <a:xfrm>
              <a:off x="-158588" y="-316536"/>
              <a:ext cx="8004094" cy="3405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In the </a:t>
              </a:r>
              <a:r>
                <a:rPr lang="en-US" sz="2400" b="1" baseline="30000" dirty="0" smtClean="0">
                  <a:solidFill>
                    <a:schemeClr val="tx1"/>
                  </a:solidFill>
                </a:rPr>
                <a:t>Select a driver for which you want to set up a data source</a:t>
              </a:r>
              <a:r>
                <a:rPr lang="en-US" sz="2400" baseline="30000" dirty="0" smtClean="0">
                  <a:solidFill>
                    <a:schemeClr val="tx1"/>
                  </a:solidFill>
                </a:rPr>
                <a:t>, select a driver from a list of drivers displayed in the name column of the dialog box.</a:t>
              </a:r>
            </a:p>
          </p:txBody>
        </p:sp>
      </p:grpSp>
      <p:grpSp>
        <p:nvGrpSpPr>
          <p:cNvPr id="12" name="Group 11"/>
          <p:cNvGrpSpPr/>
          <p:nvPr/>
        </p:nvGrpSpPr>
        <p:grpSpPr>
          <a:xfrm>
            <a:off x="381000" y="5715000"/>
            <a:ext cx="8235788" cy="609600"/>
            <a:chOff x="-158588" y="-500031"/>
            <a:chExt cx="8235788" cy="598933"/>
          </a:xfrm>
        </p:grpSpPr>
        <p:sp>
          <p:nvSpPr>
            <p:cNvPr id="13" name="Rounded Rectangle 12"/>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4" name="Rounded Rectangle 4"/>
            <p:cNvSpPr/>
            <p:nvPr/>
          </p:nvSpPr>
          <p:spPr>
            <a:xfrm>
              <a:off x="-158588" y="-241668"/>
              <a:ext cx="8004094" cy="3405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Click </a:t>
              </a:r>
              <a:r>
                <a:rPr lang="en-US" sz="2400" b="1" baseline="30000" dirty="0" smtClean="0">
                  <a:solidFill>
                    <a:schemeClr val="tx1"/>
                  </a:solidFill>
                </a:rPr>
                <a:t>Finish</a:t>
              </a:r>
              <a:r>
                <a:rPr lang="en-US" sz="2400" baseline="30000" dirty="0" smtClean="0">
                  <a:solidFill>
                    <a:schemeClr val="tx1"/>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ou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17</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Setting up a DSN in Windows 3-3</a:t>
            </a:r>
            <a:endParaRPr lang="en-US" dirty="0"/>
          </a:p>
        </p:txBody>
      </p:sp>
      <p:sp>
        <p:nvSpPr>
          <p:cNvPr id="5" name="Rectangle 4"/>
          <p:cNvSpPr/>
          <p:nvPr/>
        </p:nvSpPr>
        <p:spPr>
          <a:xfrm>
            <a:off x="457200" y="838200"/>
            <a:ext cx="8153400" cy="457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ODBC Microsoft Access Setup will be displayed as shown in the following figure:</a:t>
            </a:r>
          </a:p>
        </p:txBody>
      </p:sp>
      <p:pic>
        <p:nvPicPr>
          <p:cNvPr id="6" name="Picture 5" descr="Figure 6.6.tif"/>
          <p:cNvPicPr>
            <a:picLocks noChangeAspect="1"/>
          </p:cNvPicPr>
          <p:nvPr/>
        </p:nvPicPr>
        <p:blipFill>
          <a:blip r:embed="rId2"/>
          <a:stretch>
            <a:fillRect/>
          </a:stretch>
        </p:blipFill>
        <p:spPr>
          <a:xfrm>
            <a:off x="2133600" y="1161443"/>
            <a:ext cx="4343400" cy="2877157"/>
          </a:xfrm>
          <a:prstGeom prst="rect">
            <a:avLst/>
          </a:prstGeom>
        </p:spPr>
      </p:pic>
      <p:grpSp>
        <p:nvGrpSpPr>
          <p:cNvPr id="7" name="Group 6"/>
          <p:cNvGrpSpPr/>
          <p:nvPr/>
        </p:nvGrpSpPr>
        <p:grpSpPr>
          <a:xfrm>
            <a:off x="381000" y="4191000"/>
            <a:ext cx="8235788" cy="457200"/>
            <a:chOff x="-158588" y="-500031"/>
            <a:chExt cx="8235788" cy="598933"/>
          </a:xfrm>
        </p:grpSpPr>
        <p:sp>
          <p:nvSpPr>
            <p:cNvPr id="8" name="Rounded Rectangle 7"/>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9" name="Rounded Rectangle 4"/>
            <p:cNvSpPr/>
            <p:nvPr/>
          </p:nvSpPr>
          <p:spPr>
            <a:xfrm>
              <a:off x="-158588" y="-241668"/>
              <a:ext cx="8004094" cy="3405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In this dialog box, type the name of the DSN in the </a:t>
              </a:r>
              <a:r>
                <a:rPr lang="en-US" sz="2400" b="1" baseline="30000" dirty="0" smtClean="0">
                  <a:solidFill>
                    <a:schemeClr val="tx1"/>
                  </a:solidFill>
                </a:rPr>
                <a:t>Data Source Name </a:t>
              </a:r>
              <a:r>
                <a:rPr lang="en-US" sz="2400" baseline="30000" dirty="0" smtClean="0">
                  <a:solidFill>
                    <a:schemeClr val="tx1"/>
                  </a:solidFill>
                </a:rPr>
                <a:t>field.</a:t>
              </a:r>
            </a:p>
          </p:txBody>
        </p:sp>
      </p:grpSp>
      <p:grpSp>
        <p:nvGrpSpPr>
          <p:cNvPr id="10" name="Group 9"/>
          <p:cNvGrpSpPr/>
          <p:nvPr/>
        </p:nvGrpSpPr>
        <p:grpSpPr>
          <a:xfrm>
            <a:off x="381000" y="4724400"/>
            <a:ext cx="8235788" cy="457200"/>
            <a:chOff x="-158588" y="-500031"/>
            <a:chExt cx="8235788" cy="598933"/>
          </a:xfrm>
        </p:grpSpPr>
        <p:sp>
          <p:nvSpPr>
            <p:cNvPr id="11" name="Rounded Rectangle 10"/>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2" name="Rounded Rectangle 4"/>
            <p:cNvSpPr/>
            <p:nvPr/>
          </p:nvSpPr>
          <p:spPr>
            <a:xfrm>
              <a:off x="-158588" y="-241668"/>
              <a:ext cx="8004094" cy="3405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Click </a:t>
              </a:r>
              <a:r>
                <a:rPr lang="en-US" sz="2400" b="1" baseline="30000" dirty="0" smtClean="0">
                  <a:solidFill>
                    <a:schemeClr val="tx1"/>
                  </a:solidFill>
                </a:rPr>
                <a:t>Select</a:t>
              </a:r>
              <a:r>
                <a:rPr lang="en-US" sz="2400" baseline="30000" dirty="0" smtClean="0">
                  <a:solidFill>
                    <a:schemeClr val="tx1"/>
                  </a:solidFill>
                </a:rPr>
                <a:t>. On doing so, the </a:t>
              </a:r>
              <a:r>
                <a:rPr lang="en-US" sz="2400" b="1" baseline="30000" dirty="0" smtClean="0">
                  <a:solidFill>
                    <a:schemeClr val="tx1"/>
                  </a:solidFill>
                </a:rPr>
                <a:t>Select Database </a:t>
              </a:r>
              <a:r>
                <a:rPr lang="en-US" sz="2400" baseline="30000" dirty="0" smtClean="0">
                  <a:solidFill>
                    <a:schemeClr val="tx1"/>
                  </a:solidFill>
                </a:rPr>
                <a:t>dialog box will appear.</a:t>
              </a:r>
            </a:p>
          </p:txBody>
        </p:sp>
      </p:grpSp>
      <p:grpSp>
        <p:nvGrpSpPr>
          <p:cNvPr id="13" name="Group 12"/>
          <p:cNvGrpSpPr/>
          <p:nvPr/>
        </p:nvGrpSpPr>
        <p:grpSpPr>
          <a:xfrm>
            <a:off x="381000" y="5257800"/>
            <a:ext cx="8235788" cy="609600"/>
            <a:chOff x="-158588" y="-500031"/>
            <a:chExt cx="8235788" cy="598933"/>
          </a:xfrm>
        </p:grpSpPr>
        <p:sp>
          <p:nvSpPr>
            <p:cNvPr id="14" name="Rounded Rectangle 13"/>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5" name="Rounded Rectangle 4"/>
            <p:cNvSpPr/>
            <p:nvPr/>
          </p:nvSpPr>
          <p:spPr>
            <a:xfrm>
              <a:off x="-158588" y="-350298"/>
              <a:ext cx="8004094" cy="3405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Select the database. Click </a:t>
              </a:r>
              <a:r>
                <a:rPr lang="en-US" sz="2400" b="1" baseline="30000" dirty="0" smtClean="0">
                  <a:solidFill>
                    <a:schemeClr val="tx1"/>
                  </a:solidFill>
                </a:rPr>
                <a:t>OK</a:t>
              </a:r>
              <a:r>
                <a:rPr lang="en-US" sz="2400" baseline="30000" dirty="0" smtClean="0">
                  <a:solidFill>
                    <a:schemeClr val="tx1"/>
                  </a:solidFill>
                </a:rPr>
                <a:t> to exit the </a:t>
              </a:r>
              <a:r>
                <a:rPr lang="en-US" sz="2400" b="1" baseline="30000" dirty="0" smtClean="0">
                  <a:solidFill>
                    <a:schemeClr val="tx1"/>
                  </a:solidFill>
                </a:rPr>
                <a:t>Access</a:t>
              </a:r>
              <a:r>
                <a:rPr lang="en-US" sz="2400" baseline="30000" dirty="0" smtClean="0">
                  <a:solidFill>
                    <a:schemeClr val="tx1"/>
                  </a:solidFill>
                </a:rPr>
                <a:t> setup. The DSN that you created will be displayed in the </a:t>
              </a:r>
              <a:r>
                <a:rPr lang="en-US" sz="2400" b="1" baseline="30000" dirty="0" smtClean="0">
                  <a:solidFill>
                    <a:schemeClr val="tx1"/>
                  </a:solidFill>
                </a:rPr>
                <a:t>System DSN</a:t>
              </a:r>
              <a:r>
                <a:rPr lang="en-US" sz="2400" baseline="30000" dirty="0" smtClean="0">
                  <a:solidFill>
                    <a:schemeClr val="tx1"/>
                  </a:solidFill>
                </a:rPr>
                <a:t> list.</a:t>
              </a:r>
            </a:p>
          </p:txBody>
        </p:sp>
      </p:grpSp>
      <p:grpSp>
        <p:nvGrpSpPr>
          <p:cNvPr id="16" name="Group 15"/>
          <p:cNvGrpSpPr/>
          <p:nvPr/>
        </p:nvGrpSpPr>
        <p:grpSpPr>
          <a:xfrm>
            <a:off x="381000" y="5943600"/>
            <a:ext cx="8235788" cy="457200"/>
            <a:chOff x="-158588" y="-500031"/>
            <a:chExt cx="8235788" cy="598933"/>
          </a:xfrm>
        </p:grpSpPr>
        <p:sp>
          <p:nvSpPr>
            <p:cNvPr id="17" name="Rounded Rectangle 16"/>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8" name="Rounded Rectangle 4"/>
            <p:cNvSpPr/>
            <p:nvPr/>
          </p:nvSpPr>
          <p:spPr>
            <a:xfrm>
              <a:off x="-158588" y="-241668"/>
              <a:ext cx="8004094" cy="3405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Click </a:t>
              </a:r>
              <a:r>
                <a:rPr lang="en-US" sz="2400" b="1" baseline="30000" dirty="0" smtClean="0">
                  <a:solidFill>
                    <a:schemeClr val="tx1"/>
                  </a:solidFill>
                </a:rPr>
                <a:t>OK</a:t>
              </a:r>
              <a:r>
                <a:rPr lang="en-US" sz="2400" baseline="30000" dirty="0" smtClean="0">
                  <a:solidFill>
                    <a:schemeClr val="tx1"/>
                  </a:solidFill>
                </a:rPr>
                <a:t> to exit the dialog box.</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18</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Connecting to Database 1-2</a:t>
            </a:r>
            <a:endParaRPr lang="en-US" dirty="0"/>
          </a:p>
        </p:txBody>
      </p:sp>
      <p:sp>
        <p:nvSpPr>
          <p:cNvPr id="5" name="Rectangle 4"/>
          <p:cNvSpPr/>
          <p:nvPr/>
        </p:nvSpPr>
        <p:spPr>
          <a:xfrm>
            <a:off x="457200" y="838200"/>
            <a:ext cx="8153400" cy="762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After creating a DSN, you need to connect Dreamweaver to the database.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connect Dreamweaver to a database using remote DNS connections that are as follows:</a:t>
            </a:r>
          </a:p>
        </p:txBody>
      </p:sp>
      <p:grpSp>
        <p:nvGrpSpPr>
          <p:cNvPr id="6" name="Group 5"/>
          <p:cNvGrpSpPr/>
          <p:nvPr/>
        </p:nvGrpSpPr>
        <p:grpSpPr>
          <a:xfrm>
            <a:off x="374812" y="1638300"/>
            <a:ext cx="8235788" cy="495300"/>
            <a:chOff x="-158588" y="-500031"/>
            <a:chExt cx="8235788" cy="598933"/>
          </a:xfrm>
        </p:grpSpPr>
        <p:sp>
          <p:nvSpPr>
            <p:cNvPr id="7" name="Rounded Rectangle 6"/>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8" name="Rounded Rectangle 4"/>
            <p:cNvSpPr/>
            <p:nvPr/>
          </p:nvSpPr>
          <p:spPr>
            <a:xfrm>
              <a:off x="-158588" y="-218180"/>
              <a:ext cx="8004094" cy="281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1. Define a DSN and open a page; let us say open an ASP page in Dreamweaver.</a:t>
              </a:r>
            </a:p>
          </p:txBody>
        </p:sp>
      </p:grpSp>
      <p:grpSp>
        <p:nvGrpSpPr>
          <p:cNvPr id="9" name="Group 8"/>
          <p:cNvGrpSpPr/>
          <p:nvPr/>
        </p:nvGrpSpPr>
        <p:grpSpPr>
          <a:xfrm>
            <a:off x="381000" y="2209800"/>
            <a:ext cx="8235788" cy="685800"/>
            <a:chOff x="-158588" y="-500031"/>
            <a:chExt cx="8235788" cy="598933"/>
          </a:xfrm>
        </p:grpSpPr>
        <p:sp>
          <p:nvSpPr>
            <p:cNvPr id="10" name="Rounded Rectangle 9"/>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1" name="Rounded Rectangle 4"/>
            <p:cNvSpPr/>
            <p:nvPr/>
          </p:nvSpPr>
          <p:spPr>
            <a:xfrm>
              <a:off x="-158588" y="-333661"/>
              <a:ext cx="8004094" cy="3660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2. On the </a:t>
              </a:r>
              <a:r>
                <a:rPr lang="en-US" sz="2400" b="1" baseline="30000" dirty="0" smtClean="0">
                  <a:solidFill>
                    <a:schemeClr val="tx1"/>
                  </a:solidFill>
                </a:rPr>
                <a:t>Window</a:t>
              </a:r>
              <a:r>
                <a:rPr lang="en-US" sz="2400" baseline="30000" dirty="0" smtClean="0">
                  <a:solidFill>
                    <a:schemeClr val="tx1"/>
                  </a:solidFill>
                </a:rPr>
                <a:t> menu, click the </a:t>
              </a:r>
              <a:r>
                <a:rPr lang="en-US" sz="2400" b="1" baseline="30000" dirty="0" smtClean="0">
                  <a:solidFill>
                    <a:schemeClr val="tx1"/>
                  </a:solidFill>
                </a:rPr>
                <a:t>Databases</a:t>
              </a:r>
              <a:r>
                <a:rPr lang="en-US" sz="2400" baseline="30000" dirty="0" smtClean="0">
                  <a:solidFill>
                    <a:schemeClr val="tx1"/>
                  </a:solidFill>
                </a:rPr>
                <a:t> command. The Databases panel shows all the connections defined for the site.</a:t>
              </a:r>
            </a:p>
          </p:txBody>
        </p:sp>
      </p:grpSp>
      <p:grpSp>
        <p:nvGrpSpPr>
          <p:cNvPr id="12" name="Group 11"/>
          <p:cNvGrpSpPr/>
          <p:nvPr/>
        </p:nvGrpSpPr>
        <p:grpSpPr>
          <a:xfrm>
            <a:off x="381000" y="2971800"/>
            <a:ext cx="8235788" cy="685800"/>
            <a:chOff x="-158588" y="-500031"/>
            <a:chExt cx="8235788" cy="598933"/>
          </a:xfrm>
        </p:grpSpPr>
        <p:sp>
          <p:nvSpPr>
            <p:cNvPr id="13" name="Rounded Rectangle 12"/>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4" name="Rounded Rectangle 4"/>
            <p:cNvSpPr/>
            <p:nvPr/>
          </p:nvSpPr>
          <p:spPr>
            <a:xfrm>
              <a:off x="-158588" y="-333661"/>
              <a:ext cx="8004094" cy="3660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3. Click the </a:t>
              </a:r>
              <a:r>
                <a:rPr lang="en-US" sz="2400" b="1" baseline="30000" dirty="0" smtClean="0">
                  <a:solidFill>
                    <a:schemeClr val="tx1"/>
                  </a:solidFill>
                </a:rPr>
                <a:t>Plus</a:t>
              </a:r>
              <a:r>
                <a:rPr lang="en-US" sz="2400" baseline="30000" dirty="0" smtClean="0">
                  <a:solidFill>
                    <a:schemeClr val="tx1"/>
                  </a:solidFill>
                </a:rPr>
                <a:t> (</a:t>
              </a:r>
              <a:r>
                <a:rPr lang="en-US" sz="2400" b="1" baseline="30000" dirty="0" smtClean="0">
                  <a:solidFill>
                    <a:schemeClr val="tx1"/>
                  </a:solidFill>
                </a:rPr>
                <a:t>+</a:t>
              </a:r>
              <a:r>
                <a:rPr lang="en-US" sz="2400" baseline="30000" dirty="0" smtClean="0">
                  <a:solidFill>
                    <a:schemeClr val="tx1"/>
                  </a:solidFill>
                </a:rPr>
                <a:t>) button on the panel and select </a:t>
              </a:r>
              <a:r>
                <a:rPr lang="en-US" sz="2400" b="1" baseline="30000" dirty="0" smtClean="0">
                  <a:solidFill>
                    <a:schemeClr val="tx1"/>
                  </a:solidFill>
                </a:rPr>
                <a:t>Data Source Name </a:t>
              </a:r>
              <a:r>
                <a:rPr lang="en-US" sz="2400" baseline="30000" dirty="0" smtClean="0">
                  <a:solidFill>
                    <a:schemeClr val="tx1"/>
                  </a:solidFill>
                </a:rPr>
                <a:t>(</a:t>
              </a:r>
              <a:r>
                <a:rPr lang="en-US" sz="2400" b="1" baseline="30000" dirty="0" smtClean="0">
                  <a:solidFill>
                    <a:schemeClr val="tx1"/>
                  </a:solidFill>
                </a:rPr>
                <a:t>DSN</a:t>
              </a:r>
              <a:r>
                <a:rPr lang="en-US" sz="2400" baseline="30000" dirty="0" smtClean="0">
                  <a:solidFill>
                    <a:schemeClr val="tx1"/>
                  </a:solidFill>
                </a:rPr>
                <a:t>) from the menu.</a:t>
              </a:r>
            </a:p>
          </p:txBody>
        </p:sp>
      </p:grpSp>
      <p:grpSp>
        <p:nvGrpSpPr>
          <p:cNvPr id="15" name="Group 14"/>
          <p:cNvGrpSpPr/>
          <p:nvPr/>
        </p:nvGrpSpPr>
        <p:grpSpPr>
          <a:xfrm>
            <a:off x="381000" y="3733800"/>
            <a:ext cx="8235788" cy="457200"/>
            <a:chOff x="-158588" y="-500031"/>
            <a:chExt cx="8235788" cy="598933"/>
          </a:xfrm>
        </p:grpSpPr>
        <p:sp>
          <p:nvSpPr>
            <p:cNvPr id="16" name="Rounded Rectangle 15"/>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7" name="Rounded Rectangle 4"/>
            <p:cNvSpPr/>
            <p:nvPr/>
          </p:nvSpPr>
          <p:spPr>
            <a:xfrm>
              <a:off x="-158588" y="-267113"/>
              <a:ext cx="8004094" cy="3660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4. Enter a name for the new connection, without spaces or special characters.</a:t>
              </a:r>
            </a:p>
          </p:txBody>
        </p:sp>
      </p:grpSp>
      <p:grpSp>
        <p:nvGrpSpPr>
          <p:cNvPr id="20" name="Group 19"/>
          <p:cNvGrpSpPr/>
          <p:nvPr/>
        </p:nvGrpSpPr>
        <p:grpSpPr>
          <a:xfrm>
            <a:off x="381000" y="4267200"/>
            <a:ext cx="8235788" cy="457200"/>
            <a:chOff x="-158588" y="-500031"/>
            <a:chExt cx="8235788" cy="598933"/>
          </a:xfrm>
        </p:grpSpPr>
        <p:sp>
          <p:nvSpPr>
            <p:cNvPr id="21" name="Rounded Rectangle 20"/>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22" name="Rounded Rectangle 4"/>
            <p:cNvSpPr/>
            <p:nvPr/>
          </p:nvSpPr>
          <p:spPr>
            <a:xfrm>
              <a:off x="-158588" y="-267113"/>
              <a:ext cx="8004094" cy="3660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5. Select </a:t>
              </a:r>
              <a:r>
                <a:rPr lang="en-US" sz="2400" b="1" baseline="30000" dirty="0" smtClean="0">
                  <a:solidFill>
                    <a:schemeClr val="tx1"/>
                  </a:solidFill>
                </a:rPr>
                <a:t>Using DSN On Testing Server</a:t>
              </a:r>
              <a:r>
                <a:rPr lang="en-US" sz="2400" baseline="30000" dirty="0" smtClean="0">
                  <a:solidFill>
                    <a:schemeClr val="tx1"/>
                  </a:solidFill>
                </a:rPr>
                <a:t>. </a:t>
              </a:r>
            </a:p>
          </p:txBody>
        </p:sp>
      </p:grpSp>
      <p:grpSp>
        <p:nvGrpSpPr>
          <p:cNvPr id="23" name="Group 22"/>
          <p:cNvGrpSpPr/>
          <p:nvPr/>
        </p:nvGrpSpPr>
        <p:grpSpPr>
          <a:xfrm>
            <a:off x="381000" y="4838700"/>
            <a:ext cx="8235788" cy="571500"/>
            <a:chOff x="-158588" y="-500031"/>
            <a:chExt cx="8235788" cy="598933"/>
          </a:xfrm>
        </p:grpSpPr>
        <p:sp>
          <p:nvSpPr>
            <p:cNvPr id="24" name="Rounded Rectangle 23"/>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25" name="Rounded Rectangle 4"/>
            <p:cNvSpPr/>
            <p:nvPr/>
          </p:nvSpPr>
          <p:spPr>
            <a:xfrm>
              <a:off x="-158588" y="-342417"/>
              <a:ext cx="8004094" cy="281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6. Enter the DSN or click the </a:t>
              </a:r>
              <a:r>
                <a:rPr lang="en-US" sz="2400" b="1" baseline="30000" dirty="0" smtClean="0">
                  <a:solidFill>
                    <a:schemeClr val="tx1"/>
                  </a:solidFill>
                </a:rPr>
                <a:t>DSN </a:t>
              </a:r>
              <a:r>
                <a:rPr lang="en-US" sz="2400" baseline="30000" dirty="0" smtClean="0">
                  <a:solidFill>
                    <a:schemeClr val="tx1"/>
                  </a:solidFill>
                </a:rPr>
                <a:t>button to connect to the server and select the DSN for the database you want, then complete the options.</a:t>
              </a:r>
            </a:p>
          </p:txBody>
        </p:sp>
      </p:grpSp>
      <p:grpSp>
        <p:nvGrpSpPr>
          <p:cNvPr id="26" name="Group 25"/>
          <p:cNvGrpSpPr/>
          <p:nvPr/>
        </p:nvGrpSpPr>
        <p:grpSpPr>
          <a:xfrm>
            <a:off x="381000" y="5524500"/>
            <a:ext cx="8235788" cy="571500"/>
            <a:chOff x="-158588" y="-500031"/>
            <a:chExt cx="8235788" cy="598933"/>
          </a:xfrm>
        </p:grpSpPr>
        <p:sp>
          <p:nvSpPr>
            <p:cNvPr id="27" name="Rounded Rectangle 26"/>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28" name="Rounded Rectangle 4"/>
            <p:cNvSpPr/>
            <p:nvPr/>
          </p:nvSpPr>
          <p:spPr>
            <a:xfrm>
              <a:off x="-158588" y="-262806"/>
              <a:ext cx="8004094" cy="281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7. Complete the </a:t>
              </a:r>
              <a:r>
                <a:rPr lang="en-US" sz="2400" b="1" baseline="30000" dirty="0" smtClean="0">
                  <a:solidFill>
                    <a:schemeClr val="tx1"/>
                  </a:solidFill>
                </a:rPr>
                <a:t>User Name</a:t>
              </a:r>
              <a:r>
                <a:rPr lang="en-US" sz="2400" baseline="30000" dirty="0" smtClean="0">
                  <a:solidFill>
                    <a:schemeClr val="tx1"/>
                  </a:solidFill>
                </a:rPr>
                <a:t> and </a:t>
              </a:r>
              <a:r>
                <a:rPr lang="en-US" sz="2400" b="1" baseline="30000" dirty="0" smtClean="0">
                  <a:solidFill>
                    <a:schemeClr val="tx1"/>
                  </a:solidFill>
                </a:rPr>
                <a:t>Password</a:t>
              </a:r>
              <a:r>
                <a:rPr lang="en-US" sz="2400" baseline="30000" dirty="0" smtClean="0">
                  <a:solidFill>
                    <a:schemeClr val="tx1"/>
                  </a:solidFill>
                </a:rPr>
                <a:t> boxes.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19</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Connecting to Database 2-2</a:t>
            </a:r>
            <a:endParaRPr lang="en-US" dirty="0"/>
          </a:p>
        </p:txBody>
      </p:sp>
      <p:grpSp>
        <p:nvGrpSpPr>
          <p:cNvPr id="5" name="Group 4"/>
          <p:cNvGrpSpPr/>
          <p:nvPr/>
        </p:nvGrpSpPr>
        <p:grpSpPr>
          <a:xfrm>
            <a:off x="381000" y="838200"/>
            <a:ext cx="8235788" cy="609600"/>
            <a:chOff x="-158588" y="-500031"/>
            <a:chExt cx="8235788" cy="598933"/>
          </a:xfrm>
        </p:grpSpPr>
        <p:sp>
          <p:nvSpPr>
            <p:cNvPr id="6" name="Rounded Rectangle 5"/>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7" name="Rounded Rectangle 4"/>
            <p:cNvSpPr/>
            <p:nvPr/>
          </p:nvSpPr>
          <p:spPr>
            <a:xfrm>
              <a:off x="-158588" y="-316268"/>
              <a:ext cx="8004094" cy="4151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8. You can restrict the number of database items Dreamweaver retrieves at design time by clicking </a:t>
              </a:r>
              <a:r>
                <a:rPr lang="en-US" sz="2400" b="1" baseline="30000" dirty="0" smtClean="0">
                  <a:solidFill>
                    <a:schemeClr val="tx1"/>
                  </a:solidFill>
                </a:rPr>
                <a:t>Advanced</a:t>
              </a:r>
              <a:r>
                <a:rPr lang="en-US" sz="2400" baseline="30000" dirty="0" smtClean="0">
                  <a:solidFill>
                    <a:schemeClr val="tx1"/>
                  </a:solidFill>
                </a:rPr>
                <a:t> and entering a schema or catalog name.</a:t>
              </a:r>
            </a:p>
          </p:txBody>
        </p:sp>
      </p:grpSp>
      <p:grpSp>
        <p:nvGrpSpPr>
          <p:cNvPr id="8" name="Group 7"/>
          <p:cNvGrpSpPr/>
          <p:nvPr/>
        </p:nvGrpSpPr>
        <p:grpSpPr>
          <a:xfrm>
            <a:off x="381000" y="1524000"/>
            <a:ext cx="8235788" cy="457200"/>
            <a:chOff x="-158588" y="-500031"/>
            <a:chExt cx="8235788" cy="598933"/>
          </a:xfrm>
        </p:grpSpPr>
        <p:sp>
          <p:nvSpPr>
            <p:cNvPr id="9" name="Rounded Rectangle 8"/>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0" name="Rounded Rectangle 4"/>
            <p:cNvSpPr/>
            <p:nvPr/>
          </p:nvSpPr>
          <p:spPr>
            <a:xfrm>
              <a:off x="-158588" y="-275431"/>
              <a:ext cx="8004094" cy="3403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9. Click </a:t>
              </a:r>
              <a:r>
                <a:rPr lang="en-US" sz="2400" b="1" baseline="30000" dirty="0" smtClean="0">
                  <a:solidFill>
                    <a:schemeClr val="tx1"/>
                  </a:solidFill>
                </a:rPr>
                <a:t>Test</a:t>
              </a:r>
              <a:r>
                <a:rPr lang="en-US" sz="2400" baseline="30000" dirty="0" smtClean="0">
                  <a:solidFill>
                    <a:schemeClr val="tx1"/>
                  </a:solidFill>
                </a:rPr>
                <a:t> to connect to the database, and then click </a:t>
              </a:r>
              <a:r>
                <a:rPr lang="en-US" sz="2400" b="1" baseline="30000" dirty="0" smtClean="0">
                  <a:solidFill>
                    <a:schemeClr val="tx1"/>
                  </a:solidFill>
                </a:rPr>
                <a:t>OK</a:t>
              </a:r>
              <a:r>
                <a:rPr lang="en-US" sz="2400" baseline="30000" dirty="0" smtClean="0">
                  <a:solidFill>
                    <a:schemeClr val="tx1"/>
                  </a:solidFill>
                </a:rPr>
                <a:t>. </a:t>
              </a:r>
            </a:p>
          </p:txBody>
        </p:sp>
      </p:grpSp>
      <p:sp>
        <p:nvSpPr>
          <p:cNvPr id="11" name="Rectangle 10"/>
          <p:cNvSpPr/>
          <p:nvPr/>
        </p:nvSpPr>
        <p:spPr>
          <a:xfrm>
            <a:off x="457200" y="2209800"/>
            <a:ext cx="8153400" cy="2362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connection will be added to the connections list under the Databases panel.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create connections to different databases for the same site.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One connection is usually enough since most of your data is likely to be stored in one database.</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the root folder of the site, a folder named Connections is created.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Dreamweaver also creates a small file written in the selected server model’s programming language and named after the connection name you have entered in step 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5" name="Title 4"/>
          <p:cNvSpPr>
            <a:spLocks noGrp="1"/>
          </p:cNvSpPr>
          <p:nvPr>
            <p:ph type="title"/>
          </p:nvPr>
        </p:nvSpPr>
        <p:spPr/>
        <p:txBody>
          <a:bodyPr/>
          <a:lstStyle/>
          <a:p>
            <a:r>
              <a:rPr lang="en-US" dirty="0" smtClean="0"/>
              <a:t>Objectives</a:t>
            </a:r>
            <a:endParaRPr lang="en-US" dirty="0"/>
          </a:p>
        </p:txBody>
      </p:sp>
      <p:sp>
        <p:nvSpPr>
          <p:cNvPr id="6" name="Rectangle 5"/>
          <p:cNvSpPr/>
          <p:nvPr/>
        </p:nvSpPr>
        <p:spPr>
          <a:xfrm>
            <a:off x="152400" y="762000"/>
            <a:ext cx="8839200" cy="3124200"/>
          </a:xfrm>
          <a:prstGeom prst="rect">
            <a:avLst/>
          </a:prstGeom>
        </p:spPr>
        <p:txBody>
          <a:bodyPr wrap="square" anchor="ctr" anchorCtr="0">
            <a:noAutofit/>
          </a:bodyPr>
          <a:lstStyle/>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Apply the various server model tools supported by Dreamweaver CS5</a:t>
            </a:r>
          </a:p>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Set up Dreamweaver for dynamic site</a:t>
            </a:r>
          </a:p>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Connect Dreamweaver to database</a:t>
            </a:r>
          </a:p>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Create dynamic pages</a:t>
            </a:r>
          </a:p>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View live data within Dreamweaver</a:t>
            </a:r>
          </a:p>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Display XML data in Web pages</a:t>
            </a:r>
          </a:p>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Build a password protected Web page</a:t>
            </a:r>
          </a:p>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Use Adobe Bridge and Adobe Device Central</a:t>
            </a:r>
          </a:p>
          <a:p>
            <a:pPr marL="457200" indent="-274320">
              <a:lnSpc>
                <a:spcPct val="100000"/>
              </a:lnSpc>
              <a:spcBef>
                <a:spcPts val="0"/>
              </a:spcBef>
              <a:buClr>
                <a:schemeClr val="accent4">
                  <a:lumMod val="75000"/>
                </a:schemeClr>
              </a:buClr>
              <a:buFont typeface="Wingdings" pitchFamily="2" charset="2"/>
              <a:buChar char=""/>
            </a:pPr>
            <a:r>
              <a:rPr lang="en-US" sz="3200" baseline="30000" dirty="0" smtClean="0">
                <a:latin typeface="Calibri" pitchFamily="34" charset="0"/>
                <a:cs typeface="Calibri" pitchFamily="34" charset="0"/>
              </a:rPr>
              <a:t>Design </a:t>
            </a:r>
            <a:r>
              <a:rPr lang="en-US" sz="3200" baseline="30000" dirty="0" err="1" smtClean="0">
                <a:latin typeface="Calibri" pitchFamily="34" charset="0"/>
                <a:cs typeface="Calibri" pitchFamily="34" charset="0"/>
              </a:rPr>
              <a:t>multiscreen</a:t>
            </a:r>
            <a:r>
              <a:rPr lang="en-US" sz="3200" baseline="30000" dirty="0" smtClean="0">
                <a:latin typeface="Calibri" pitchFamily="34" charset="0"/>
                <a:cs typeface="Calibri" pitchFamily="34" charset="0"/>
              </a:rPr>
              <a:t> with HTML5</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20</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Creating Dynamic Web Pages 1-8</a:t>
            </a:r>
            <a:endParaRPr lang="en-US" dirty="0"/>
          </a:p>
        </p:txBody>
      </p:sp>
      <p:grpSp>
        <p:nvGrpSpPr>
          <p:cNvPr id="5" name="Group 4"/>
          <p:cNvGrpSpPr/>
          <p:nvPr/>
        </p:nvGrpSpPr>
        <p:grpSpPr>
          <a:xfrm>
            <a:off x="381000" y="8382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Creating a Dynamic Page</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371600"/>
            <a:ext cx="8153400" cy="4495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create a dynamic page, first, on the </a:t>
            </a:r>
            <a:r>
              <a:rPr lang="en-US" sz="2800" b="1" baseline="30000" dirty="0" smtClean="0">
                <a:latin typeface="Calibri" pitchFamily="34" charset="0"/>
                <a:cs typeface="Calibri" pitchFamily="34" charset="0"/>
              </a:rPr>
              <a:t>File</a:t>
            </a:r>
            <a:r>
              <a:rPr lang="en-US" sz="2800" baseline="30000" dirty="0" smtClean="0">
                <a:latin typeface="Calibri" pitchFamily="34" charset="0"/>
                <a:cs typeface="Calibri" pitchFamily="34" charset="0"/>
              </a:rPr>
              <a:t> menu, click the </a:t>
            </a:r>
            <a:r>
              <a:rPr lang="en-US" sz="2800" b="1" baseline="30000" dirty="0" smtClean="0">
                <a:latin typeface="Calibri" pitchFamily="34" charset="0"/>
                <a:cs typeface="Calibri" pitchFamily="34" charset="0"/>
              </a:rPr>
              <a:t>New</a:t>
            </a:r>
            <a:r>
              <a:rPr lang="en-US" sz="2800" baseline="30000" dirty="0" smtClean="0">
                <a:latin typeface="Calibri" pitchFamily="34" charset="0"/>
                <a:cs typeface="Calibri" pitchFamily="34" charset="0"/>
              </a:rPr>
              <a:t> command to open a new document.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Then, click </a:t>
            </a:r>
            <a:r>
              <a:rPr lang="en-US" sz="2800" b="1" baseline="30000" dirty="0" smtClean="0">
                <a:latin typeface="Calibri" pitchFamily="34" charset="0"/>
                <a:cs typeface="Calibri" pitchFamily="34" charset="0"/>
              </a:rPr>
              <a:t>Blank Page</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Select a dynamic page type, such as ASP JavaScript, ASP VBScript, ASP.NET C#, ASP.NET VB, ColdFusion, ColdFusion Component, JSP, or PHP from the </a:t>
            </a:r>
            <a:r>
              <a:rPr lang="en-US" sz="2800" b="1" baseline="30000" dirty="0" smtClean="0">
                <a:latin typeface="Calibri" pitchFamily="34" charset="0"/>
                <a:cs typeface="Calibri" pitchFamily="34" charset="0"/>
              </a:rPr>
              <a:t>Page Type</a:t>
            </a:r>
            <a:r>
              <a:rPr lang="en-US" sz="2800" baseline="30000" dirty="0" smtClean="0">
                <a:latin typeface="Calibri" pitchFamily="34" charset="0"/>
                <a:cs typeface="Calibri" pitchFamily="34" charset="0"/>
              </a:rPr>
              <a:t> list.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Click </a:t>
            </a:r>
            <a:r>
              <a:rPr lang="en-US" sz="2800" b="1" baseline="30000" dirty="0" smtClean="0">
                <a:latin typeface="Calibri" pitchFamily="34" charset="0"/>
                <a:cs typeface="Calibri" pitchFamily="34" charset="0"/>
              </a:rPr>
              <a:t>Create</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Next, on the </a:t>
            </a:r>
            <a:r>
              <a:rPr lang="en-US" sz="2800" b="1" baseline="30000" dirty="0" smtClean="0">
                <a:latin typeface="Calibri" pitchFamily="34" charset="0"/>
                <a:cs typeface="Calibri" pitchFamily="34" charset="0"/>
              </a:rPr>
              <a:t>File</a:t>
            </a:r>
            <a:r>
              <a:rPr lang="en-US" sz="2800" baseline="30000" dirty="0" smtClean="0">
                <a:latin typeface="Calibri" pitchFamily="34" charset="0"/>
                <a:cs typeface="Calibri" pitchFamily="34" charset="0"/>
              </a:rPr>
              <a:t> menu, click the </a:t>
            </a:r>
            <a:r>
              <a:rPr lang="en-US" sz="2800" b="1" baseline="30000" dirty="0" smtClean="0">
                <a:latin typeface="Calibri" pitchFamily="34" charset="0"/>
                <a:cs typeface="Calibri" pitchFamily="34" charset="0"/>
              </a:rPr>
              <a:t>Save</a:t>
            </a:r>
            <a:r>
              <a:rPr lang="en-US" sz="2800" baseline="30000" dirty="0" smtClean="0">
                <a:latin typeface="Calibri" pitchFamily="34" charset="0"/>
                <a:cs typeface="Calibri" pitchFamily="34" charset="0"/>
              </a:rPr>
              <a:t> command.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the </a:t>
            </a:r>
            <a:r>
              <a:rPr lang="en-US" sz="2800" b="1" baseline="30000" dirty="0" smtClean="0">
                <a:latin typeface="Calibri" pitchFamily="34" charset="0"/>
                <a:cs typeface="Calibri" pitchFamily="34" charset="0"/>
              </a:rPr>
              <a:t>Save As </a:t>
            </a:r>
            <a:r>
              <a:rPr lang="en-US" sz="2800" baseline="30000" dirty="0" smtClean="0">
                <a:latin typeface="Calibri" pitchFamily="34" charset="0"/>
                <a:cs typeface="Calibri" pitchFamily="34" charset="0"/>
              </a:rPr>
              <a:t>dialog box, type the file name and select the appropriate </a:t>
            </a:r>
            <a:r>
              <a:rPr lang="en-US" sz="2800" b="1" baseline="30000" dirty="0" smtClean="0">
                <a:latin typeface="Calibri" pitchFamily="34" charset="0"/>
                <a:cs typeface="Calibri" pitchFamily="34" charset="0"/>
              </a:rPr>
              <a:t>Save As type</a:t>
            </a:r>
            <a:r>
              <a:rPr lang="en-US" sz="2800" baseline="30000" dirty="0" smtClean="0">
                <a:latin typeface="Calibri" pitchFamily="34" charset="0"/>
                <a:cs typeface="Calibri" pitchFamily="34" charset="0"/>
              </a:rPr>
              <a:t> option. Dreamweaver automatically adds a relevant extension: </a:t>
            </a:r>
            <a:r>
              <a:rPr lang="en-US" sz="2800" b="1" baseline="30000" dirty="0" smtClean="0">
                <a:latin typeface="Calibri" pitchFamily="34" charset="0"/>
                <a:cs typeface="Calibri" pitchFamily="34" charset="0"/>
              </a:rPr>
              <a:t>.asp </a:t>
            </a:r>
            <a:r>
              <a:rPr lang="en-US" sz="2800" baseline="30000" dirty="0" smtClean="0">
                <a:latin typeface="Calibri" pitchFamily="34" charset="0"/>
                <a:cs typeface="Calibri" pitchFamily="34" charset="0"/>
              </a:rPr>
              <a:t>for ASP, </a:t>
            </a:r>
            <a:r>
              <a:rPr lang="en-US" sz="2800" b="1" baseline="30000" dirty="0" smtClean="0">
                <a:latin typeface="Calibri" pitchFamily="34" charset="0"/>
                <a:cs typeface="Calibri" pitchFamily="34" charset="0"/>
              </a:rPr>
              <a:t>.</a:t>
            </a:r>
            <a:r>
              <a:rPr lang="en-US" sz="2800" b="1" baseline="30000" dirty="0" err="1" smtClean="0">
                <a:latin typeface="Calibri" pitchFamily="34" charset="0"/>
                <a:cs typeface="Calibri" pitchFamily="34" charset="0"/>
              </a:rPr>
              <a:t>cfm</a:t>
            </a:r>
            <a:r>
              <a:rPr lang="en-US" sz="2800" b="1" baseline="30000" dirty="0" smtClean="0">
                <a:latin typeface="Calibri" pitchFamily="34" charset="0"/>
                <a:cs typeface="Calibri" pitchFamily="34" charset="0"/>
              </a:rPr>
              <a:t> </a:t>
            </a:r>
            <a:r>
              <a:rPr lang="en-US" sz="2800" baseline="30000" dirty="0" smtClean="0">
                <a:latin typeface="Calibri" pitchFamily="34" charset="0"/>
                <a:cs typeface="Calibri" pitchFamily="34" charset="0"/>
              </a:rPr>
              <a:t>for ColdFusion, and </a:t>
            </a:r>
            <a:r>
              <a:rPr lang="en-US" sz="2800" b="1" baseline="30000" dirty="0" smtClean="0">
                <a:latin typeface="Calibri" pitchFamily="34" charset="0"/>
                <a:cs typeface="Calibri" pitchFamily="34" charset="0"/>
              </a:rPr>
              <a:t>.</a:t>
            </a:r>
            <a:r>
              <a:rPr lang="en-US" sz="2800" b="1" baseline="30000" dirty="0" err="1" smtClean="0">
                <a:latin typeface="Calibri" pitchFamily="34" charset="0"/>
                <a:cs typeface="Calibri" pitchFamily="34" charset="0"/>
              </a:rPr>
              <a:t>php</a:t>
            </a:r>
            <a:r>
              <a:rPr lang="en-US" sz="2800" b="1" baseline="30000" dirty="0" smtClean="0">
                <a:latin typeface="Calibri" pitchFamily="34" charset="0"/>
                <a:cs typeface="Calibri" pitchFamily="34" charset="0"/>
              </a:rPr>
              <a:t> </a:t>
            </a:r>
            <a:r>
              <a:rPr lang="en-US" sz="2800" baseline="30000" dirty="0" smtClean="0">
                <a:latin typeface="Calibri" pitchFamily="34" charset="0"/>
                <a:cs typeface="Calibri" pitchFamily="34" charset="0"/>
              </a:rPr>
              <a:t>for PHP pages.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use any of the page building tools, such as tables, library items, and CSS to design the page.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This dynamic page will contain server-side programming code that allows the page to interact with the database.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up)">
                                      <p:cBhvr>
                                        <p:cTn id="12" dur="500"/>
                                        <p:tgtEl>
                                          <p:spTgt spid="8">
                                            <p:txEl>
                                              <p:pRg st="0" end="0"/>
                                            </p:txEl>
                                          </p:spTgt>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wipe(up)">
                                      <p:cBhvr>
                                        <p:cTn id="16" dur="500"/>
                                        <p:tgtEl>
                                          <p:spTgt spid="8">
                                            <p:txEl>
                                              <p:pRg st="1" end="1"/>
                                            </p:txEl>
                                          </p:spTgt>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wipe(up)">
                                      <p:cBhvr>
                                        <p:cTn id="20" dur="500"/>
                                        <p:tgtEl>
                                          <p:spTgt spid="8">
                                            <p:txEl>
                                              <p:pRg st="2" end="2"/>
                                            </p:txEl>
                                          </p:spTgt>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animEffect transition="in" filter="wipe(up)">
                                      <p:cBhvr>
                                        <p:cTn id="24" dur="500"/>
                                        <p:tgtEl>
                                          <p:spTgt spid="8">
                                            <p:txEl>
                                              <p:pRg st="3" end="3"/>
                                            </p:txEl>
                                          </p:spTgt>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8">
                                            <p:txEl>
                                              <p:pRg st="4" end="4"/>
                                            </p:txEl>
                                          </p:spTgt>
                                        </p:tgtEl>
                                        <p:attrNameLst>
                                          <p:attrName>style.visibility</p:attrName>
                                        </p:attrNameLst>
                                      </p:cBhvr>
                                      <p:to>
                                        <p:strVal val="visible"/>
                                      </p:to>
                                    </p:set>
                                    <p:animEffect transition="in" filter="wipe(up)">
                                      <p:cBhvr>
                                        <p:cTn id="28" dur="500"/>
                                        <p:tgtEl>
                                          <p:spTgt spid="8">
                                            <p:txEl>
                                              <p:pRg st="4" end="4"/>
                                            </p:txEl>
                                          </p:spTgt>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wipe(up)">
                                      <p:cBhvr>
                                        <p:cTn id="32" dur="500"/>
                                        <p:tgtEl>
                                          <p:spTgt spid="8">
                                            <p:txEl>
                                              <p:pRg st="5" end="5"/>
                                            </p:txEl>
                                          </p:spTgt>
                                        </p:tgtEl>
                                      </p:cBhvr>
                                    </p:animEffect>
                                  </p:childTnLst>
                                </p:cTn>
                              </p:par>
                            </p:childTnLst>
                          </p:cTn>
                        </p:par>
                        <p:par>
                          <p:cTn id="33" fill="hold">
                            <p:stCondLst>
                              <p:cond delay="3000"/>
                            </p:stCondLst>
                            <p:childTnLst>
                              <p:par>
                                <p:cTn id="34" presetID="22" presetClass="entr" presetSubtype="1" fill="hold" grpId="0" nodeType="afterEffect">
                                  <p:stCondLst>
                                    <p:cond delay="0"/>
                                  </p:stCondLst>
                                  <p:childTnLst>
                                    <p:set>
                                      <p:cBhvr>
                                        <p:cTn id="35" dur="1" fill="hold">
                                          <p:stCondLst>
                                            <p:cond delay="0"/>
                                          </p:stCondLst>
                                        </p:cTn>
                                        <p:tgtEl>
                                          <p:spTgt spid="8">
                                            <p:txEl>
                                              <p:pRg st="6" end="6"/>
                                            </p:txEl>
                                          </p:spTgt>
                                        </p:tgtEl>
                                        <p:attrNameLst>
                                          <p:attrName>style.visibility</p:attrName>
                                        </p:attrNameLst>
                                      </p:cBhvr>
                                      <p:to>
                                        <p:strVal val="visible"/>
                                      </p:to>
                                    </p:set>
                                    <p:animEffect transition="in" filter="wipe(up)">
                                      <p:cBhvr>
                                        <p:cTn id="36" dur="500"/>
                                        <p:tgtEl>
                                          <p:spTgt spid="8">
                                            <p:txEl>
                                              <p:pRg st="6" end="6"/>
                                            </p:txEl>
                                          </p:spTgt>
                                        </p:tgtEl>
                                      </p:cBhvr>
                                    </p:animEffect>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8">
                                            <p:txEl>
                                              <p:pRg st="7" end="7"/>
                                            </p:txEl>
                                          </p:spTgt>
                                        </p:tgtEl>
                                        <p:attrNameLst>
                                          <p:attrName>style.visibility</p:attrName>
                                        </p:attrNameLst>
                                      </p:cBhvr>
                                      <p:to>
                                        <p:strVal val="visible"/>
                                      </p:to>
                                    </p:set>
                                    <p:animEffect transition="in" filter="wipe(up)">
                                      <p:cBhvr>
                                        <p:cTn id="4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bldLvl="5"/>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21</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Creating Dynamic Web Pages 2-8</a:t>
            </a:r>
            <a:endParaRPr lang="en-US" dirty="0"/>
          </a:p>
        </p:txBody>
      </p:sp>
      <p:grpSp>
        <p:nvGrpSpPr>
          <p:cNvPr id="5" name="Group 4"/>
          <p:cNvGrpSpPr/>
          <p:nvPr/>
        </p:nvGrpSpPr>
        <p:grpSpPr>
          <a:xfrm>
            <a:off x="381000" y="8382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Retrieving Information</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524000"/>
            <a:ext cx="8153400" cy="1371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 database consists of a lot of information and you need a way by which you can retrieve only those records which you want.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For example, even if you have created a table containing student information such as student name, address, course opted for and so on, you may only need information about a student’s name and address at a particular time.</a:t>
            </a:r>
          </a:p>
        </p:txBody>
      </p:sp>
      <p:grpSp>
        <p:nvGrpSpPr>
          <p:cNvPr id="9" name="Group 8"/>
          <p:cNvGrpSpPr/>
          <p:nvPr/>
        </p:nvGrpSpPr>
        <p:grpSpPr>
          <a:xfrm>
            <a:off x="381000" y="2904795"/>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10" name="Rounded Rectangle 9"/>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11"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err="1" smtClean="0">
                  <a:solidFill>
                    <a:schemeClr val="bg1"/>
                  </a:solidFill>
                  <a:latin typeface="Calibri" pitchFamily="34" charset="0"/>
                  <a:cs typeface="Calibri" pitchFamily="34" charset="0"/>
                </a:rPr>
                <a:t>Recordsets</a:t>
              </a:r>
              <a:endParaRPr lang="en-US" sz="2000" kern="1200" dirty="0">
                <a:solidFill>
                  <a:schemeClr val="bg1"/>
                </a:solidFill>
                <a:latin typeface="Calibri" pitchFamily="34" charset="0"/>
                <a:cs typeface="Calibri" pitchFamily="34" charset="0"/>
              </a:endParaRPr>
            </a:p>
          </p:txBody>
        </p:sp>
      </p:grpSp>
      <p:sp>
        <p:nvSpPr>
          <p:cNvPr id="12" name="Rectangle 11"/>
          <p:cNvSpPr/>
          <p:nvPr/>
        </p:nvSpPr>
        <p:spPr>
          <a:xfrm>
            <a:off x="457200" y="3505200"/>
            <a:ext cx="8153400" cy="685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 </a:t>
            </a:r>
            <a:r>
              <a:rPr lang="en-US" sz="2800" baseline="30000" dirty="0" err="1" smtClean="0">
                <a:latin typeface="Calibri" pitchFamily="34" charset="0"/>
                <a:cs typeface="Calibri" pitchFamily="34" charset="0"/>
              </a:rPr>
              <a:t>recordset</a:t>
            </a:r>
            <a:r>
              <a:rPr lang="en-US" sz="2800" baseline="30000" dirty="0" smtClean="0">
                <a:latin typeface="Calibri" pitchFamily="34" charset="0"/>
                <a:cs typeface="Calibri" pitchFamily="34" charset="0"/>
              </a:rPr>
              <a:t>, also known as a database query, is used to retrieve particular information from the database.</a:t>
            </a:r>
          </a:p>
        </p:txBody>
      </p:sp>
      <p:sp>
        <p:nvSpPr>
          <p:cNvPr id="13" name="TextBox 12"/>
          <p:cNvSpPr txBox="1"/>
          <p:nvPr/>
        </p:nvSpPr>
        <p:spPr>
          <a:xfrm>
            <a:off x="533400" y="4111823"/>
            <a:ext cx="2707023" cy="307777"/>
          </a:xfrm>
          <a:prstGeom prst="rect">
            <a:avLst/>
          </a:prstGeom>
          <a:noFill/>
        </p:spPr>
        <p:txBody>
          <a:bodyPr wrap="none" rtlCol="0">
            <a:spAutoFit/>
          </a:bodyPr>
          <a:lstStyle/>
          <a:p>
            <a:r>
              <a:rPr lang="en-US" sz="2000" b="1" dirty="0" smtClean="0">
                <a:solidFill>
                  <a:schemeClr val="accent3">
                    <a:lumMod val="50000"/>
                  </a:schemeClr>
                </a:solidFill>
                <a:latin typeface="Calibri" pitchFamily="34" charset="0"/>
                <a:cs typeface="Calibri" pitchFamily="34" charset="0"/>
                <a:sym typeface="Wingdings"/>
              </a:rPr>
              <a:t> </a:t>
            </a:r>
            <a:r>
              <a:rPr lang="en-US" sz="2000" b="1" dirty="0" smtClean="0">
                <a:solidFill>
                  <a:schemeClr val="accent3">
                    <a:lumMod val="50000"/>
                  </a:schemeClr>
                </a:solidFill>
                <a:latin typeface="Calibri" pitchFamily="34" charset="0"/>
                <a:cs typeface="Calibri" pitchFamily="34" charset="0"/>
              </a:rPr>
              <a:t>Creating a </a:t>
            </a:r>
            <a:r>
              <a:rPr lang="en-US" sz="2000" b="1" dirty="0" err="1" smtClean="0">
                <a:solidFill>
                  <a:schemeClr val="accent3">
                    <a:lumMod val="50000"/>
                  </a:schemeClr>
                </a:solidFill>
                <a:latin typeface="Calibri" pitchFamily="34" charset="0"/>
                <a:cs typeface="Calibri" pitchFamily="34" charset="0"/>
              </a:rPr>
              <a:t>Recordset</a:t>
            </a:r>
            <a:endParaRPr lang="en-US" sz="2000" b="1" dirty="0">
              <a:solidFill>
                <a:schemeClr val="accent3">
                  <a:lumMod val="50000"/>
                </a:schemeClr>
              </a:solidFill>
              <a:latin typeface="Calibri" pitchFamily="34" charset="0"/>
              <a:cs typeface="Calibri" pitchFamily="34" charset="0"/>
            </a:endParaRPr>
          </a:p>
        </p:txBody>
      </p:sp>
      <p:sp>
        <p:nvSpPr>
          <p:cNvPr id="14" name="Rectangle 13"/>
          <p:cNvSpPr/>
          <p:nvPr/>
        </p:nvSpPr>
        <p:spPr>
          <a:xfrm>
            <a:off x="457200" y="4495800"/>
            <a:ext cx="8153400" cy="1752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create a </a:t>
            </a:r>
            <a:r>
              <a:rPr lang="en-US" sz="2800" baseline="30000" dirty="0" err="1" smtClean="0">
                <a:latin typeface="Calibri" pitchFamily="34" charset="0"/>
                <a:cs typeface="Calibri" pitchFamily="34" charset="0"/>
              </a:rPr>
              <a:t>recordset</a:t>
            </a:r>
            <a:r>
              <a:rPr lang="en-US" sz="2800" baseline="30000" dirty="0" smtClean="0">
                <a:latin typeface="Calibri" pitchFamily="34" charset="0"/>
                <a:cs typeface="Calibri" pitchFamily="34" charset="0"/>
              </a:rPr>
              <a:t> that selects all of the values from a table created in the database, on the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bar’s </a:t>
            </a:r>
            <a:r>
              <a:rPr lang="en-US" sz="2800" b="1" baseline="30000" dirty="0" smtClean="0">
                <a:latin typeface="Calibri" pitchFamily="34" charset="0"/>
                <a:cs typeface="Calibri" pitchFamily="34" charset="0"/>
              </a:rPr>
              <a:t>Application</a:t>
            </a:r>
            <a:r>
              <a:rPr lang="en-US" sz="2800" baseline="30000" dirty="0" smtClean="0">
                <a:latin typeface="Calibri" pitchFamily="34" charset="0"/>
                <a:cs typeface="Calibri" pitchFamily="34" charset="0"/>
              </a:rPr>
              <a:t> tab, click the </a:t>
            </a:r>
            <a:r>
              <a:rPr lang="en-US" sz="2800" b="1" baseline="30000" dirty="0" err="1" smtClean="0">
                <a:latin typeface="Calibri" pitchFamily="34" charset="0"/>
                <a:cs typeface="Calibri" pitchFamily="34" charset="0"/>
              </a:rPr>
              <a:t>Recordset</a:t>
            </a:r>
            <a:r>
              <a:rPr lang="en-US" sz="2800" baseline="30000" dirty="0" smtClean="0">
                <a:latin typeface="Calibri" pitchFamily="34" charset="0"/>
                <a:cs typeface="Calibri" pitchFamily="34" charset="0"/>
              </a:rPr>
              <a:t> button.</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Alternatively, on the </a:t>
            </a:r>
            <a:r>
              <a:rPr lang="en-US" sz="2800" b="1" baseline="30000" dirty="0" smtClean="0">
                <a:latin typeface="Calibri" pitchFamily="34" charset="0"/>
                <a:cs typeface="Calibri" pitchFamily="34" charset="0"/>
              </a:rPr>
              <a:t>Window</a:t>
            </a:r>
            <a:r>
              <a:rPr lang="en-US" sz="2800" baseline="30000" dirty="0" smtClean="0">
                <a:latin typeface="Calibri" pitchFamily="34" charset="0"/>
                <a:cs typeface="Calibri" pitchFamily="34" charset="0"/>
              </a:rPr>
              <a:t> menu, select the </a:t>
            </a:r>
            <a:r>
              <a:rPr lang="en-US" sz="2800" b="1" baseline="30000" dirty="0" smtClean="0">
                <a:latin typeface="Calibri" pitchFamily="34" charset="0"/>
                <a:cs typeface="Calibri" pitchFamily="34" charset="0"/>
              </a:rPr>
              <a:t>Bindings</a:t>
            </a:r>
            <a:r>
              <a:rPr lang="en-US" sz="2800" baseline="30000" dirty="0" smtClean="0">
                <a:latin typeface="Calibri" pitchFamily="34" charset="0"/>
                <a:cs typeface="Calibri" pitchFamily="34" charset="0"/>
              </a:rPr>
              <a:t> command to open the </a:t>
            </a:r>
            <a:r>
              <a:rPr lang="en-US" sz="2800" b="1" baseline="30000" dirty="0" smtClean="0">
                <a:latin typeface="Calibri" pitchFamily="34" charset="0"/>
                <a:cs typeface="Calibri" pitchFamily="34" charset="0"/>
              </a:rPr>
              <a:t>Bindings</a:t>
            </a:r>
            <a:r>
              <a:rPr lang="en-US" sz="2800" baseline="30000" dirty="0" smtClean="0">
                <a:latin typeface="Calibri" pitchFamily="34" charset="0"/>
                <a:cs typeface="Calibri" pitchFamily="34" charset="0"/>
              </a:rPr>
              <a:t> panel.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Next, in the </a:t>
            </a:r>
            <a:r>
              <a:rPr lang="en-US" sz="2800" b="1" baseline="30000" dirty="0" smtClean="0">
                <a:latin typeface="Calibri" pitchFamily="34" charset="0"/>
                <a:cs typeface="Calibri" pitchFamily="34" charset="0"/>
              </a:rPr>
              <a:t>Bindings</a:t>
            </a:r>
            <a:r>
              <a:rPr lang="en-US" sz="2800" baseline="30000" dirty="0" smtClean="0">
                <a:latin typeface="Calibri" pitchFamily="34" charset="0"/>
                <a:cs typeface="Calibri" pitchFamily="34" charset="0"/>
              </a:rPr>
              <a:t> panel, click the plus </a:t>
            </a:r>
            <a:r>
              <a:rPr lang="en-US" sz="2800" b="1" baseline="30000" dirty="0" smtClean="0">
                <a:latin typeface="Calibri" pitchFamily="34" charset="0"/>
                <a:cs typeface="Calibri" pitchFamily="34" charset="0"/>
              </a:rPr>
              <a:t>+</a:t>
            </a:r>
            <a:r>
              <a:rPr lang="en-US" sz="2800" baseline="30000" dirty="0" smtClean="0">
                <a:latin typeface="Calibri" pitchFamily="34" charset="0"/>
                <a:cs typeface="Calibri" pitchFamily="34" charset="0"/>
              </a:rPr>
              <a:t> button and select </a:t>
            </a:r>
            <a:r>
              <a:rPr lang="en-US" sz="2800" b="1" baseline="30000" dirty="0" err="1" smtClean="0">
                <a:latin typeface="Calibri" pitchFamily="34" charset="0"/>
                <a:cs typeface="Calibri" pitchFamily="34" charset="0"/>
              </a:rPr>
              <a:t>Recordset</a:t>
            </a:r>
            <a:r>
              <a:rPr lang="en-US" sz="2800" b="1" baseline="30000" dirty="0" smtClean="0">
                <a:latin typeface="Calibri" pitchFamily="34" charset="0"/>
                <a:cs typeface="Calibri" pitchFamily="34" charset="0"/>
              </a:rPr>
              <a:t> (Query)</a:t>
            </a:r>
            <a:r>
              <a:rPr lang="en-US" sz="2800" baseline="30000" dirty="0" smtClean="0">
                <a:latin typeface="Calibri" pitchFamily="34" charset="0"/>
                <a:cs typeface="Calibri" pitchFamily="34" charset="0"/>
              </a:rPr>
              <a:t> option.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22</a:t>
            </a:fld>
            <a:endParaRPr lang="en-US"/>
          </a:p>
        </p:txBody>
      </p:sp>
      <p:sp>
        <p:nvSpPr>
          <p:cNvPr id="3" name="Footer Placeholder 2"/>
          <p:cNvSpPr>
            <a:spLocks noGrp="1"/>
          </p:cNvSpPr>
          <p:nvPr>
            <p:ph type="ftr" sz="quarter" idx="11"/>
          </p:nvPr>
        </p:nvSpPr>
        <p:spPr/>
        <p:txBody>
          <a:bodyPr/>
          <a:lstStyle/>
          <a:p>
            <a:pPr>
              <a:defRPr/>
            </a:pPr>
            <a:r>
              <a:rPr lang="en-US" dirty="0" smtClean="0"/>
              <a:t>Working with Dynamic Websites / Session 6</a:t>
            </a:r>
            <a:endParaRPr lang="en-US" dirty="0"/>
          </a:p>
        </p:txBody>
      </p:sp>
      <p:sp>
        <p:nvSpPr>
          <p:cNvPr id="4" name="Title 3"/>
          <p:cNvSpPr>
            <a:spLocks noGrp="1"/>
          </p:cNvSpPr>
          <p:nvPr>
            <p:ph type="title"/>
          </p:nvPr>
        </p:nvSpPr>
        <p:spPr/>
        <p:txBody>
          <a:bodyPr/>
          <a:lstStyle/>
          <a:p>
            <a:r>
              <a:rPr lang="en-US" dirty="0" smtClean="0"/>
              <a:t>Creating Dynamic Web Pages 3-8</a:t>
            </a:r>
            <a:endParaRPr lang="en-US" dirty="0"/>
          </a:p>
        </p:txBody>
      </p:sp>
      <p:sp>
        <p:nvSpPr>
          <p:cNvPr id="5" name="Rectangle 4"/>
          <p:cNvSpPr/>
          <p:nvPr/>
        </p:nvSpPr>
        <p:spPr>
          <a:xfrm>
            <a:off x="457200" y="838200"/>
            <a:ext cx="8153400" cy="304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err="1" smtClean="0">
                <a:latin typeface="Calibri" pitchFamily="34" charset="0"/>
                <a:cs typeface="Calibri" pitchFamily="34" charset="0"/>
              </a:rPr>
              <a:t>Recordset</a:t>
            </a:r>
            <a:r>
              <a:rPr lang="en-US" sz="2800" baseline="30000" dirty="0" smtClean="0">
                <a:latin typeface="Calibri" pitchFamily="34" charset="0"/>
                <a:cs typeface="Calibri" pitchFamily="34" charset="0"/>
              </a:rPr>
              <a:t> dialog box will be displayed as shown in the following figure:</a:t>
            </a:r>
          </a:p>
        </p:txBody>
      </p:sp>
      <p:pic>
        <p:nvPicPr>
          <p:cNvPr id="6" name="Picture 5" descr="Figure 6.7.tif"/>
          <p:cNvPicPr>
            <a:picLocks noChangeAspect="1"/>
          </p:cNvPicPr>
          <p:nvPr/>
        </p:nvPicPr>
        <p:blipFill>
          <a:blip r:embed="rId2"/>
          <a:stretch>
            <a:fillRect/>
          </a:stretch>
        </p:blipFill>
        <p:spPr>
          <a:xfrm>
            <a:off x="2057400" y="1142999"/>
            <a:ext cx="4495800" cy="3337373"/>
          </a:xfrm>
          <a:prstGeom prst="rect">
            <a:avLst/>
          </a:prstGeom>
        </p:spPr>
      </p:pic>
      <p:sp>
        <p:nvSpPr>
          <p:cNvPr id="7" name="Rectangle 6"/>
          <p:cNvSpPr/>
          <p:nvPr/>
        </p:nvSpPr>
        <p:spPr>
          <a:xfrm>
            <a:off x="457200" y="4724400"/>
            <a:ext cx="8153400" cy="1676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the </a:t>
            </a:r>
            <a:r>
              <a:rPr lang="en-US" sz="2800" b="1" baseline="30000" dirty="0" smtClean="0">
                <a:latin typeface="Calibri" pitchFamily="34" charset="0"/>
                <a:cs typeface="Calibri" pitchFamily="34" charset="0"/>
              </a:rPr>
              <a:t>Name</a:t>
            </a:r>
            <a:r>
              <a:rPr lang="en-US" sz="2800" baseline="30000" dirty="0" smtClean="0">
                <a:latin typeface="Calibri" pitchFamily="34" charset="0"/>
                <a:cs typeface="Calibri" pitchFamily="34" charset="0"/>
              </a:rPr>
              <a:t> text field, type the name for the </a:t>
            </a:r>
            <a:r>
              <a:rPr lang="en-US" sz="2800" baseline="30000" dirty="0" err="1" smtClean="0">
                <a:latin typeface="Calibri" pitchFamily="34" charset="0"/>
                <a:cs typeface="Calibri" pitchFamily="34" charset="0"/>
              </a:rPr>
              <a:t>recordset</a:t>
            </a:r>
            <a:r>
              <a:rPr lang="en-US" sz="2800" baseline="30000" dirty="0" smtClean="0">
                <a:latin typeface="Calibri" pitchFamily="34" charset="0"/>
                <a:cs typeface="Calibri" pitchFamily="34" charset="0"/>
              </a:rPr>
              <a:t>. You can add the prefix </a:t>
            </a:r>
            <a:r>
              <a:rPr lang="en-US" sz="2800" b="1" baseline="30000" dirty="0" err="1" smtClean="0">
                <a:latin typeface="Calibri" pitchFamily="34" charset="0"/>
                <a:cs typeface="Calibri" pitchFamily="34" charset="0"/>
              </a:rPr>
              <a:t>rs</a:t>
            </a:r>
            <a:r>
              <a:rPr lang="en-US" sz="2800" baseline="30000" dirty="0" smtClean="0">
                <a:latin typeface="Calibri" pitchFamily="34" charset="0"/>
                <a:cs typeface="Calibri" pitchFamily="34" charset="0"/>
              </a:rPr>
              <a:t> to </a:t>
            </a:r>
            <a:r>
              <a:rPr lang="en-US" sz="2800" baseline="30000" dirty="0" err="1" smtClean="0">
                <a:latin typeface="Calibri" pitchFamily="34" charset="0"/>
                <a:cs typeface="Calibri" pitchFamily="34" charset="0"/>
              </a:rPr>
              <a:t>recordset</a:t>
            </a:r>
            <a:r>
              <a:rPr lang="en-US" sz="2800" baseline="30000" dirty="0" smtClean="0">
                <a:latin typeface="Calibri" pitchFamily="34" charset="0"/>
                <a:cs typeface="Calibri" pitchFamily="34" charset="0"/>
              </a:rPr>
              <a:t> names, for example, </a:t>
            </a:r>
            <a:r>
              <a:rPr lang="en-US" sz="2800" b="1" baseline="30000" dirty="0" err="1" smtClean="0">
                <a:latin typeface="Calibri" pitchFamily="34" charset="0"/>
                <a:cs typeface="Calibri" pitchFamily="34" charset="0"/>
              </a:rPr>
              <a:t>rsFeedback</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From the </a:t>
            </a:r>
            <a:r>
              <a:rPr lang="en-US" sz="2800" b="1" baseline="30000" dirty="0" smtClean="0">
                <a:latin typeface="Calibri" pitchFamily="34" charset="0"/>
                <a:cs typeface="Calibri" pitchFamily="34" charset="0"/>
              </a:rPr>
              <a:t>Connection</a:t>
            </a:r>
            <a:r>
              <a:rPr lang="en-US" sz="2800" baseline="30000" dirty="0" smtClean="0">
                <a:latin typeface="Calibri" pitchFamily="34" charset="0"/>
                <a:cs typeface="Calibri" pitchFamily="34" charset="0"/>
              </a:rPr>
              <a:t> drop-down menu, select the connection that you had created for the database.</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case no connection appears in the list, click the </a:t>
            </a:r>
            <a:r>
              <a:rPr lang="en-US" sz="2800" b="1" baseline="30000" dirty="0" smtClean="0">
                <a:latin typeface="Calibri" pitchFamily="34" charset="0"/>
                <a:cs typeface="Calibri" pitchFamily="34" charset="0"/>
              </a:rPr>
              <a:t>Define</a:t>
            </a:r>
            <a:r>
              <a:rPr lang="en-US" sz="2800" baseline="30000" dirty="0" smtClean="0">
                <a:latin typeface="Calibri" pitchFamily="34" charset="0"/>
                <a:cs typeface="Calibri" pitchFamily="34" charset="0"/>
              </a:rPr>
              <a:t> button to create one.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23</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Creating Dynamic Web Pages 4-8</a:t>
            </a:r>
            <a:endParaRPr lang="en-US" dirty="0"/>
          </a:p>
        </p:txBody>
      </p:sp>
      <p:sp>
        <p:nvSpPr>
          <p:cNvPr id="5" name="Rectangle 4"/>
          <p:cNvSpPr/>
          <p:nvPr/>
        </p:nvSpPr>
        <p:spPr>
          <a:xfrm>
            <a:off x="457200" y="838200"/>
            <a:ext cx="8153400" cy="2286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the </a:t>
            </a:r>
            <a:r>
              <a:rPr lang="en-US" sz="2800" b="1" baseline="30000" dirty="0" smtClean="0">
                <a:latin typeface="Calibri" pitchFamily="34" charset="0"/>
                <a:cs typeface="Calibri" pitchFamily="34" charset="0"/>
              </a:rPr>
              <a:t>Table</a:t>
            </a:r>
            <a:r>
              <a:rPr lang="en-US" sz="2800" baseline="30000" dirty="0" smtClean="0">
                <a:latin typeface="Calibri" pitchFamily="34" charset="0"/>
                <a:cs typeface="Calibri" pitchFamily="34" charset="0"/>
              </a:rPr>
              <a:t> drop-down list, select the database table that will provide the data to the </a:t>
            </a:r>
            <a:r>
              <a:rPr lang="en-US" sz="2800" baseline="30000" dirty="0" err="1" smtClean="0">
                <a:latin typeface="Calibri" pitchFamily="34" charset="0"/>
                <a:cs typeface="Calibri" pitchFamily="34" charset="0"/>
              </a:rPr>
              <a:t>recordset</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Table</a:t>
            </a:r>
            <a:r>
              <a:rPr lang="en-US" sz="2800" baseline="30000" dirty="0" smtClean="0">
                <a:latin typeface="Calibri" pitchFamily="34" charset="0"/>
                <a:cs typeface="Calibri" pitchFamily="34" charset="0"/>
              </a:rPr>
              <a:t> menu displays all the tables in the specified database.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include only a few columns of the table in the </a:t>
            </a:r>
            <a:r>
              <a:rPr lang="en-US" sz="2800" baseline="30000" dirty="0" err="1" smtClean="0">
                <a:latin typeface="Calibri" pitchFamily="34" charset="0"/>
                <a:cs typeface="Calibri" pitchFamily="34" charset="0"/>
              </a:rPr>
              <a:t>Recordset</a:t>
            </a:r>
            <a:r>
              <a:rPr lang="en-US" sz="2800" baseline="30000" dirty="0" smtClean="0">
                <a:latin typeface="Calibri" pitchFamily="34" charset="0"/>
                <a:cs typeface="Calibri" pitchFamily="34" charset="0"/>
              </a:rPr>
              <a:t>, select </a:t>
            </a:r>
            <a:r>
              <a:rPr lang="en-US" sz="2800" b="1" baseline="30000" dirty="0" smtClean="0">
                <a:latin typeface="Calibri" pitchFamily="34" charset="0"/>
                <a:cs typeface="Calibri" pitchFamily="34" charset="0"/>
              </a:rPr>
              <a:t>Selected</a:t>
            </a:r>
            <a:r>
              <a:rPr lang="en-US" sz="2800" baseline="30000" dirty="0" smtClean="0">
                <a:latin typeface="Calibri" pitchFamily="34" charset="0"/>
                <a:cs typeface="Calibri" pitchFamily="34" charset="0"/>
              </a:rPr>
              <a:t> against the </a:t>
            </a:r>
            <a:r>
              <a:rPr lang="en-US" sz="2800" b="1" baseline="30000" dirty="0" smtClean="0">
                <a:latin typeface="Calibri" pitchFamily="34" charset="0"/>
                <a:cs typeface="Calibri" pitchFamily="34" charset="0"/>
              </a:rPr>
              <a:t>Columns</a:t>
            </a:r>
            <a:r>
              <a:rPr lang="en-US" sz="2800" baseline="30000" dirty="0" smtClean="0">
                <a:latin typeface="Calibri" pitchFamily="34" charset="0"/>
                <a:cs typeface="Calibri" pitchFamily="34" charset="0"/>
              </a:rPr>
              <a:t> option and then press the </a:t>
            </a:r>
            <a:r>
              <a:rPr lang="en-US" sz="2800" b="1" baseline="30000" dirty="0" smtClean="0">
                <a:latin typeface="Calibri" pitchFamily="34" charset="0"/>
                <a:cs typeface="Calibri" pitchFamily="34" charset="0"/>
              </a:rPr>
              <a:t>Ctrl</a:t>
            </a:r>
            <a:r>
              <a:rPr lang="en-US" sz="2800" baseline="30000" dirty="0" smtClean="0">
                <a:latin typeface="Calibri" pitchFamily="34" charset="0"/>
                <a:cs typeface="Calibri" pitchFamily="34" charset="0"/>
              </a:rPr>
              <a:t> key to select the desired column from the list.</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err="1" smtClean="0">
                <a:latin typeface="Calibri" pitchFamily="34" charset="0"/>
                <a:cs typeface="Calibri" pitchFamily="34" charset="0"/>
              </a:rPr>
              <a:t>Recordset</a:t>
            </a:r>
            <a:r>
              <a:rPr lang="en-US" sz="2800" baseline="30000" dirty="0" smtClean="0">
                <a:latin typeface="Calibri" pitchFamily="34" charset="0"/>
                <a:cs typeface="Calibri" pitchFamily="34" charset="0"/>
              </a:rPr>
              <a:t> dialog box also offers you the option to include only some of the records from the table. To use the </a:t>
            </a:r>
            <a:r>
              <a:rPr lang="en-US" sz="2800" b="1" baseline="30000" dirty="0" smtClean="0">
                <a:latin typeface="Calibri" pitchFamily="34" charset="0"/>
                <a:cs typeface="Calibri" pitchFamily="34" charset="0"/>
              </a:rPr>
              <a:t>Filter</a:t>
            </a:r>
            <a:r>
              <a:rPr lang="en-US" sz="2800" baseline="30000" dirty="0" smtClean="0">
                <a:latin typeface="Calibri" pitchFamily="34" charset="0"/>
                <a:cs typeface="Calibri" pitchFamily="34" charset="0"/>
              </a:rPr>
              <a:t> section, do the following:</a:t>
            </a:r>
          </a:p>
        </p:txBody>
      </p:sp>
      <p:sp>
        <p:nvSpPr>
          <p:cNvPr id="6" name="Rectangle 5"/>
          <p:cNvSpPr/>
          <p:nvPr/>
        </p:nvSpPr>
        <p:spPr>
          <a:xfrm>
            <a:off x="685800" y="3124200"/>
            <a:ext cx="8153400" cy="2819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To compare a column data against the defined test value, from the first drop-down list, select a column in the database table. </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To compare the selected value in each record against the test value, from the second drop-down list, select a conditional expression.</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From the third drop-down list, select </a:t>
            </a:r>
            <a:r>
              <a:rPr lang="en-US" sz="2800" b="1" baseline="30000" dirty="0" smtClean="0">
                <a:latin typeface="Calibri" pitchFamily="34" charset="0"/>
                <a:cs typeface="Calibri" pitchFamily="34" charset="0"/>
              </a:rPr>
              <a:t>Entered Value</a:t>
            </a:r>
            <a:r>
              <a:rPr lang="en-US" sz="2800" baseline="30000" dirty="0" smtClean="0">
                <a:latin typeface="Calibri" pitchFamily="34" charset="0"/>
                <a:cs typeface="Calibri" pitchFamily="34" charset="0"/>
              </a:rPr>
              <a:t>.</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In the text box, enter the test value. If the specified value in a record meets your filtering condition, the record is included in the </a:t>
            </a:r>
            <a:r>
              <a:rPr lang="en-US" sz="2800" baseline="30000" dirty="0" err="1" smtClean="0">
                <a:latin typeface="Calibri" pitchFamily="34" charset="0"/>
                <a:cs typeface="Calibri" pitchFamily="34" charset="0"/>
              </a:rPr>
              <a:t>recordset</a:t>
            </a:r>
            <a:r>
              <a:rPr lang="en-US" sz="2800" baseline="30000" dirty="0" smtClean="0">
                <a:latin typeface="Calibri" pitchFamily="34" charset="0"/>
                <a:cs typeface="Calibri" pitchFamily="34" charset="0"/>
              </a:rPr>
              <a:t>.</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If you want the records to be sorted, select a column to sort by and then specify, whether the records should be sorted in an ascending order or a descending order.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24</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Creating Dynamic Web Pages 5-8</a:t>
            </a:r>
            <a:endParaRPr lang="en-US" dirty="0"/>
          </a:p>
        </p:txBody>
      </p:sp>
      <p:sp>
        <p:nvSpPr>
          <p:cNvPr id="5" name="Rectangle 4"/>
          <p:cNvSpPr/>
          <p:nvPr/>
        </p:nvSpPr>
        <p:spPr>
          <a:xfrm>
            <a:off x="457200" y="838200"/>
            <a:ext cx="8153400" cy="1371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Lastly, click </a:t>
            </a:r>
            <a:r>
              <a:rPr lang="en-US" sz="2800" b="1" baseline="30000" dirty="0" smtClean="0">
                <a:latin typeface="Calibri" pitchFamily="34" charset="0"/>
                <a:cs typeface="Calibri" pitchFamily="34" charset="0"/>
              </a:rPr>
              <a:t>Test</a:t>
            </a:r>
            <a:r>
              <a:rPr lang="en-US" sz="2800" baseline="30000" dirty="0" smtClean="0">
                <a:latin typeface="Calibri" pitchFamily="34" charset="0"/>
                <a:cs typeface="Calibri" pitchFamily="34" charset="0"/>
              </a:rPr>
              <a:t> to connect to the database and create an instance of the data source.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Click </a:t>
            </a:r>
            <a:r>
              <a:rPr lang="en-US" sz="2800" b="1" baseline="30000" dirty="0" smtClean="0">
                <a:latin typeface="Calibri" pitchFamily="34" charset="0"/>
                <a:cs typeface="Calibri" pitchFamily="34" charset="0"/>
              </a:rPr>
              <a:t>OK</a:t>
            </a:r>
            <a:r>
              <a:rPr lang="en-US" sz="2800" baseline="30000" dirty="0" smtClean="0">
                <a:latin typeface="Calibri" pitchFamily="34" charset="0"/>
                <a:cs typeface="Calibri" pitchFamily="34" charset="0"/>
              </a:rPr>
              <a:t> to close the </a:t>
            </a:r>
            <a:r>
              <a:rPr lang="en-US" sz="2800" b="1" baseline="30000" dirty="0" smtClean="0">
                <a:latin typeface="Calibri" pitchFamily="34" charset="0"/>
                <a:cs typeface="Calibri" pitchFamily="34" charset="0"/>
              </a:rPr>
              <a:t>Test SQL </a:t>
            </a:r>
            <a:r>
              <a:rPr lang="en-US" sz="2800" baseline="30000" dirty="0" smtClean="0">
                <a:latin typeface="Calibri" pitchFamily="34" charset="0"/>
                <a:cs typeface="Calibri" pitchFamily="34" charset="0"/>
              </a:rPr>
              <a:t>window.</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Click </a:t>
            </a:r>
            <a:r>
              <a:rPr lang="en-US" sz="2800" b="1" baseline="30000" dirty="0" smtClean="0">
                <a:latin typeface="Calibri" pitchFamily="34" charset="0"/>
                <a:cs typeface="Calibri" pitchFamily="34" charset="0"/>
              </a:rPr>
              <a:t>OK</a:t>
            </a:r>
            <a:r>
              <a:rPr lang="en-US" sz="2800" baseline="30000" dirty="0" smtClean="0">
                <a:latin typeface="Calibri" pitchFamily="34" charset="0"/>
                <a:cs typeface="Calibri" pitchFamily="34" charset="0"/>
              </a:rPr>
              <a:t> to close the </a:t>
            </a:r>
            <a:r>
              <a:rPr lang="en-US" sz="2800" b="1" baseline="30000" dirty="0" err="1" smtClean="0">
                <a:latin typeface="Calibri" pitchFamily="34" charset="0"/>
                <a:cs typeface="Calibri" pitchFamily="34" charset="0"/>
              </a:rPr>
              <a:t>Recordset</a:t>
            </a:r>
            <a:r>
              <a:rPr lang="en-US" sz="2800" b="1" baseline="30000" dirty="0" smtClean="0">
                <a:latin typeface="Calibri" pitchFamily="34" charset="0"/>
                <a:cs typeface="Calibri" pitchFamily="34" charset="0"/>
              </a:rPr>
              <a:t> </a:t>
            </a:r>
            <a:r>
              <a:rPr lang="en-US" sz="2800" baseline="30000" dirty="0" smtClean="0">
                <a:latin typeface="Calibri" pitchFamily="34" charset="0"/>
                <a:cs typeface="Calibri" pitchFamily="34" charset="0"/>
              </a:rPr>
              <a:t>dialog box. The </a:t>
            </a:r>
            <a:r>
              <a:rPr lang="en-US" sz="2800" baseline="30000" dirty="0" err="1" smtClean="0">
                <a:latin typeface="Calibri" pitchFamily="34" charset="0"/>
                <a:cs typeface="Calibri" pitchFamily="34" charset="0"/>
              </a:rPr>
              <a:t>recordset</a:t>
            </a:r>
            <a:r>
              <a:rPr lang="en-US" sz="2800" baseline="30000" dirty="0" smtClean="0">
                <a:latin typeface="Calibri" pitchFamily="34" charset="0"/>
                <a:cs typeface="Calibri" pitchFamily="34" charset="0"/>
              </a:rPr>
              <a:t> that you created appears in the </a:t>
            </a:r>
            <a:r>
              <a:rPr lang="en-US" sz="2800" b="1" baseline="30000" dirty="0" smtClean="0">
                <a:latin typeface="Calibri" pitchFamily="34" charset="0"/>
                <a:cs typeface="Calibri" pitchFamily="34" charset="0"/>
              </a:rPr>
              <a:t>Bindings</a:t>
            </a:r>
            <a:r>
              <a:rPr lang="en-US" sz="2800" baseline="30000" dirty="0" smtClean="0">
                <a:latin typeface="Calibri" pitchFamily="34" charset="0"/>
                <a:cs typeface="Calibri" pitchFamily="34" charset="0"/>
              </a:rPr>
              <a:t> panel as shown in the following figure:</a:t>
            </a:r>
          </a:p>
        </p:txBody>
      </p:sp>
      <p:pic>
        <p:nvPicPr>
          <p:cNvPr id="6" name="Picture 5" descr="Figure 6.8.tif"/>
          <p:cNvPicPr>
            <a:picLocks noChangeAspect="1"/>
          </p:cNvPicPr>
          <p:nvPr/>
        </p:nvPicPr>
        <p:blipFill>
          <a:blip r:embed="rId2"/>
          <a:stretch>
            <a:fillRect/>
          </a:stretch>
        </p:blipFill>
        <p:spPr>
          <a:xfrm>
            <a:off x="685800" y="2209800"/>
            <a:ext cx="7741920" cy="1633728"/>
          </a:xfrm>
          <a:prstGeom prst="rect">
            <a:avLst/>
          </a:prstGeom>
        </p:spPr>
      </p:pic>
      <p:grpSp>
        <p:nvGrpSpPr>
          <p:cNvPr id="7" name="Group 6"/>
          <p:cNvGrpSpPr/>
          <p:nvPr/>
        </p:nvGrpSpPr>
        <p:grpSpPr>
          <a:xfrm>
            <a:off x="381000" y="4047795"/>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8" name="Rounded Rectangle 7"/>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9"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Displaying the Database Records</a:t>
              </a:r>
              <a:endParaRPr lang="en-US" sz="2000" kern="1200" dirty="0">
                <a:solidFill>
                  <a:schemeClr val="bg1"/>
                </a:solidFill>
                <a:latin typeface="Calibri" pitchFamily="34" charset="0"/>
                <a:cs typeface="Calibri" pitchFamily="34" charset="0"/>
              </a:endParaRPr>
            </a:p>
          </p:txBody>
        </p:sp>
      </p:grpSp>
      <p:sp>
        <p:nvSpPr>
          <p:cNvPr id="10" name="Rectangle 9"/>
          <p:cNvSpPr/>
          <p:nvPr/>
        </p:nvSpPr>
        <p:spPr>
          <a:xfrm>
            <a:off x="457200" y="4800600"/>
            <a:ext cx="8153400" cy="457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create a Web page that displays records in the </a:t>
            </a:r>
            <a:r>
              <a:rPr lang="en-US" sz="2800" baseline="30000" dirty="0" err="1" smtClean="0">
                <a:latin typeface="Calibri" pitchFamily="34" charset="0"/>
                <a:cs typeface="Calibri" pitchFamily="34" charset="0"/>
              </a:rPr>
              <a:t>recordset</a:t>
            </a:r>
            <a:r>
              <a:rPr lang="en-US" sz="2800" baseline="30000" dirty="0" smtClean="0">
                <a:latin typeface="Calibri" pitchFamily="34" charset="0"/>
                <a:cs typeface="Calibri" pitchFamily="34" charset="0"/>
              </a:rPr>
              <a:t>, perform the following steps:</a:t>
            </a:r>
          </a:p>
        </p:txBody>
      </p:sp>
      <p:grpSp>
        <p:nvGrpSpPr>
          <p:cNvPr id="11" name="Group 10"/>
          <p:cNvGrpSpPr/>
          <p:nvPr/>
        </p:nvGrpSpPr>
        <p:grpSpPr>
          <a:xfrm>
            <a:off x="381000" y="5334000"/>
            <a:ext cx="8235788" cy="609600"/>
            <a:chOff x="-158588" y="-500031"/>
            <a:chExt cx="8235788" cy="618152"/>
          </a:xfrm>
        </p:grpSpPr>
        <p:sp>
          <p:nvSpPr>
            <p:cNvPr id="12" name="Rounded Rectangle 11"/>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3" name="Rounded Rectangle 4"/>
            <p:cNvSpPr/>
            <p:nvPr/>
          </p:nvSpPr>
          <p:spPr>
            <a:xfrm>
              <a:off x="-158588" y="-363376"/>
              <a:ext cx="8004094" cy="48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To create a table, first, in the dynamic page, place the insertion point and write a heading for the table.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25</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Creating Dynamic Web Pages 6-8</a:t>
            </a:r>
            <a:endParaRPr lang="en-US" dirty="0"/>
          </a:p>
        </p:txBody>
      </p:sp>
      <p:grpSp>
        <p:nvGrpSpPr>
          <p:cNvPr id="5" name="Group 4"/>
          <p:cNvGrpSpPr/>
          <p:nvPr/>
        </p:nvGrpSpPr>
        <p:grpSpPr>
          <a:xfrm>
            <a:off x="381000" y="762000"/>
            <a:ext cx="8235788" cy="609600"/>
            <a:chOff x="-158588" y="-500031"/>
            <a:chExt cx="8235788" cy="721177"/>
          </a:xfrm>
        </p:grpSpPr>
        <p:sp>
          <p:nvSpPr>
            <p:cNvPr id="6" name="Rounded Rectangle 5"/>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7" name="Rounded Rectangle 4"/>
            <p:cNvSpPr/>
            <p:nvPr/>
          </p:nvSpPr>
          <p:spPr>
            <a:xfrm>
              <a:off x="-158588" y="-260351"/>
              <a:ext cx="8004094" cy="48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Click the </a:t>
              </a:r>
              <a:r>
                <a:rPr lang="en-US" sz="2400" b="1" baseline="30000" dirty="0" smtClean="0">
                  <a:solidFill>
                    <a:schemeClr val="tx1"/>
                  </a:solidFill>
                </a:rPr>
                <a:t>Layout</a:t>
              </a:r>
              <a:r>
                <a:rPr lang="en-US" sz="2400" baseline="30000" dirty="0" smtClean="0">
                  <a:solidFill>
                    <a:schemeClr val="tx1"/>
                  </a:solidFill>
                </a:rPr>
                <a:t> tab in the </a:t>
              </a:r>
              <a:r>
                <a:rPr lang="en-US" sz="2400" b="1" baseline="30000" dirty="0" smtClean="0">
                  <a:solidFill>
                    <a:schemeClr val="tx1"/>
                  </a:solidFill>
                </a:rPr>
                <a:t>Insert</a:t>
              </a:r>
              <a:r>
                <a:rPr lang="en-US" sz="2400" baseline="30000" dirty="0" smtClean="0">
                  <a:solidFill>
                    <a:schemeClr val="tx1"/>
                  </a:solidFill>
                </a:rPr>
                <a:t> bar and click the </a:t>
              </a:r>
              <a:r>
                <a:rPr lang="en-US" sz="2400" b="1" baseline="30000" dirty="0" smtClean="0">
                  <a:solidFill>
                    <a:schemeClr val="tx1"/>
                  </a:solidFill>
                </a:rPr>
                <a:t>Table</a:t>
              </a:r>
              <a:r>
                <a:rPr lang="en-US" sz="2400" baseline="30000" dirty="0" smtClean="0">
                  <a:solidFill>
                    <a:schemeClr val="tx1"/>
                  </a:solidFill>
                </a:rPr>
                <a:t> button. </a:t>
              </a:r>
            </a:p>
          </p:txBody>
        </p:sp>
      </p:grpSp>
      <p:grpSp>
        <p:nvGrpSpPr>
          <p:cNvPr id="8" name="Group 7"/>
          <p:cNvGrpSpPr/>
          <p:nvPr/>
        </p:nvGrpSpPr>
        <p:grpSpPr>
          <a:xfrm>
            <a:off x="381000" y="1371600"/>
            <a:ext cx="8235788" cy="609600"/>
            <a:chOff x="-158588" y="-500031"/>
            <a:chExt cx="8235788" cy="721177"/>
          </a:xfrm>
        </p:grpSpPr>
        <p:sp>
          <p:nvSpPr>
            <p:cNvPr id="9" name="Rounded Rectangle 8"/>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0" name="Rounded Rectangle 4"/>
            <p:cNvSpPr/>
            <p:nvPr/>
          </p:nvSpPr>
          <p:spPr>
            <a:xfrm>
              <a:off x="-158588" y="-260351"/>
              <a:ext cx="8004094" cy="48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On the </a:t>
              </a:r>
              <a:r>
                <a:rPr lang="en-US" sz="2400" b="1" baseline="30000" dirty="0" smtClean="0">
                  <a:solidFill>
                    <a:schemeClr val="tx1"/>
                  </a:solidFill>
                </a:rPr>
                <a:t>Insert</a:t>
              </a:r>
              <a:r>
                <a:rPr lang="en-US" sz="2400" baseline="30000" dirty="0" smtClean="0">
                  <a:solidFill>
                    <a:schemeClr val="tx1"/>
                  </a:solidFill>
                </a:rPr>
                <a:t> menu, click the </a:t>
              </a:r>
              <a:r>
                <a:rPr lang="en-US" sz="2400" b="1" baseline="30000" dirty="0" smtClean="0">
                  <a:solidFill>
                    <a:schemeClr val="tx1"/>
                  </a:solidFill>
                </a:rPr>
                <a:t>Table</a:t>
              </a:r>
              <a:r>
                <a:rPr lang="en-US" sz="2400" baseline="30000" dirty="0" smtClean="0">
                  <a:solidFill>
                    <a:schemeClr val="tx1"/>
                  </a:solidFill>
                </a:rPr>
                <a:t> command. </a:t>
              </a:r>
            </a:p>
          </p:txBody>
        </p:sp>
      </p:grpSp>
      <p:grpSp>
        <p:nvGrpSpPr>
          <p:cNvPr id="11" name="Group 10"/>
          <p:cNvGrpSpPr/>
          <p:nvPr/>
        </p:nvGrpSpPr>
        <p:grpSpPr>
          <a:xfrm>
            <a:off x="381000" y="2057400"/>
            <a:ext cx="8235788" cy="661153"/>
            <a:chOff x="-158588" y="-500031"/>
            <a:chExt cx="8235788" cy="625732"/>
          </a:xfrm>
        </p:grpSpPr>
        <p:sp>
          <p:nvSpPr>
            <p:cNvPr id="12" name="Rounded Rectangle 11"/>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3" name="Rounded Rectangle 4"/>
            <p:cNvSpPr/>
            <p:nvPr/>
          </p:nvSpPr>
          <p:spPr>
            <a:xfrm>
              <a:off x="-158588" y="-355796"/>
              <a:ext cx="8004094" cy="48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Click </a:t>
              </a:r>
              <a:r>
                <a:rPr lang="en-US" sz="2400" b="1" baseline="30000" dirty="0" smtClean="0">
                  <a:solidFill>
                    <a:schemeClr val="tx1"/>
                  </a:solidFill>
                </a:rPr>
                <a:t>OK</a:t>
              </a:r>
              <a:r>
                <a:rPr lang="en-US" sz="2400" baseline="30000" dirty="0" smtClean="0">
                  <a:solidFill>
                    <a:schemeClr val="tx1"/>
                  </a:solidFill>
                </a:rPr>
                <a:t> in the </a:t>
              </a:r>
              <a:r>
                <a:rPr lang="en-US" sz="2400" b="1" baseline="30000" dirty="0" smtClean="0">
                  <a:solidFill>
                    <a:schemeClr val="tx1"/>
                  </a:solidFill>
                </a:rPr>
                <a:t>Insert Table</a:t>
              </a:r>
              <a:r>
                <a:rPr lang="en-US" sz="2400" baseline="30000" dirty="0" smtClean="0">
                  <a:solidFill>
                    <a:schemeClr val="tx1"/>
                  </a:solidFill>
                </a:rPr>
                <a:t> dialog box. A blank table will be inserted in the </a:t>
              </a:r>
              <a:r>
                <a:rPr lang="en-US" sz="2400" b="1" baseline="30000" dirty="0" smtClean="0">
                  <a:solidFill>
                    <a:schemeClr val="tx1"/>
                  </a:solidFill>
                </a:rPr>
                <a:t>Document</a:t>
              </a:r>
              <a:r>
                <a:rPr lang="en-US" sz="2400" baseline="30000" dirty="0" smtClean="0">
                  <a:solidFill>
                    <a:schemeClr val="tx1"/>
                  </a:solidFill>
                </a:rPr>
                <a:t> window. </a:t>
              </a:r>
            </a:p>
          </p:txBody>
        </p:sp>
      </p:grpSp>
      <p:grpSp>
        <p:nvGrpSpPr>
          <p:cNvPr id="14" name="Group 13"/>
          <p:cNvGrpSpPr/>
          <p:nvPr/>
        </p:nvGrpSpPr>
        <p:grpSpPr>
          <a:xfrm>
            <a:off x="381000" y="2844047"/>
            <a:ext cx="8235788" cy="661153"/>
            <a:chOff x="-158588" y="-500031"/>
            <a:chExt cx="8235788" cy="625732"/>
          </a:xfrm>
        </p:grpSpPr>
        <p:sp>
          <p:nvSpPr>
            <p:cNvPr id="15" name="Rounded Rectangle 14"/>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6" name="Rounded Rectangle 4"/>
            <p:cNvSpPr/>
            <p:nvPr/>
          </p:nvSpPr>
          <p:spPr>
            <a:xfrm>
              <a:off x="-158588" y="-355796"/>
              <a:ext cx="8004094" cy="48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In the top row of the table, you can add headings for the table entries. Click </a:t>
              </a:r>
              <a:r>
                <a:rPr lang="en-US" sz="2400" b="1" baseline="30000" dirty="0" smtClean="0">
                  <a:solidFill>
                    <a:schemeClr val="tx1"/>
                  </a:solidFill>
                </a:rPr>
                <a:t>Save</a:t>
              </a:r>
              <a:r>
                <a:rPr lang="en-US" sz="2400" baseline="30000" dirty="0" smtClean="0">
                  <a:solidFill>
                    <a:schemeClr val="tx1"/>
                  </a:solidFill>
                </a:rPr>
                <a:t> command from the </a:t>
              </a:r>
              <a:r>
                <a:rPr lang="en-US" sz="2400" b="1" baseline="30000" dirty="0" smtClean="0">
                  <a:solidFill>
                    <a:schemeClr val="tx1"/>
                  </a:solidFill>
                </a:rPr>
                <a:t>File</a:t>
              </a:r>
              <a:r>
                <a:rPr lang="en-US" sz="2400" baseline="30000" dirty="0" smtClean="0">
                  <a:solidFill>
                    <a:schemeClr val="tx1"/>
                  </a:solidFill>
                </a:rPr>
                <a:t> menu.</a:t>
              </a:r>
            </a:p>
          </p:txBody>
        </p:sp>
      </p:grpSp>
      <p:sp>
        <p:nvSpPr>
          <p:cNvPr id="17" name="TextBox 16"/>
          <p:cNvSpPr txBox="1"/>
          <p:nvPr/>
        </p:nvSpPr>
        <p:spPr>
          <a:xfrm>
            <a:off x="533400" y="3657600"/>
            <a:ext cx="6099042" cy="307777"/>
          </a:xfrm>
          <a:prstGeom prst="rect">
            <a:avLst/>
          </a:prstGeom>
          <a:noFill/>
        </p:spPr>
        <p:txBody>
          <a:bodyPr wrap="none" rtlCol="0">
            <a:spAutoFit/>
          </a:bodyPr>
          <a:lstStyle/>
          <a:p>
            <a:r>
              <a:rPr lang="en-US" sz="2000" b="1" dirty="0" smtClean="0">
                <a:solidFill>
                  <a:schemeClr val="accent3">
                    <a:lumMod val="50000"/>
                  </a:schemeClr>
                </a:solidFill>
                <a:latin typeface="Calibri" pitchFamily="34" charset="0"/>
                <a:cs typeface="Calibri" pitchFamily="34" charset="0"/>
                <a:sym typeface="Wingdings"/>
              </a:rPr>
              <a:t> A</a:t>
            </a:r>
            <a:r>
              <a:rPr lang="en-US" sz="2000" b="1" dirty="0" smtClean="0">
                <a:solidFill>
                  <a:schemeClr val="accent3">
                    <a:lumMod val="50000"/>
                  </a:schemeClr>
                </a:solidFill>
                <a:latin typeface="Calibri" pitchFamily="34" charset="0"/>
                <a:cs typeface="Calibri" pitchFamily="34" charset="0"/>
              </a:rPr>
              <a:t>dd Dynamic Content to a Page using Bindings Panel</a:t>
            </a:r>
            <a:endParaRPr lang="en-US" sz="2000" b="1" dirty="0">
              <a:solidFill>
                <a:schemeClr val="accent3">
                  <a:lumMod val="50000"/>
                </a:schemeClr>
              </a:solidFill>
              <a:latin typeface="Calibri" pitchFamily="34" charset="0"/>
              <a:cs typeface="Calibri" pitchFamily="34" charset="0"/>
            </a:endParaRPr>
          </a:p>
        </p:txBody>
      </p:sp>
      <p:grpSp>
        <p:nvGrpSpPr>
          <p:cNvPr id="18" name="Group 17"/>
          <p:cNvGrpSpPr/>
          <p:nvPr/>
        </p:nvGrpSpPr>
        <p:grpSpPr>
          <a:xfrm>
            <a:off x="381000" y="4038600"/>
            <a:ext cx="8235788" cy="661153"/>
            <a:chOff x="-158588" y="-500031"/>
            <a:chExt cx="8235788" cy="625732"/>
          </a:xfrm>
        </p:grpSpPr>
        <p:sp>
          <p:nvSpPr>
            <p:cNvPr id="19" name="Rounded Rectangle 18"/>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20" name="Rounded Rectangle 4"/>
            <p:cNvSpPr/>
            <p:nvPr/>
          </p:nvSpPr>
          <p:spPr>
            <a:xfrm>
              <a:off x="-158588" y="-355796"/>
              <a:ext cx="8004094" cy="48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To add the </a:t>
              </a:r>
              <a:r>
                <a:rPr lang="en-US" sz="2400" baseline="30000" dirty="0" err="1" smtClean="0">
                  <a:solidFill>
                    <a:schemeClr val="tx1"/>
                  </a:solidFill>
                </a:rPr>
                <a:t>recordset</a:t>
              </a:r>
              <a:r>
                <a:rPr lang="en-US" sz="2400" baseline="30000" dirty="0" smtClean="0">
                  <a:solidFill>
                    <a:schemeClr val="tx1"/>
                  </a:solidFill>
                </a:rPr>
                <a:t> fields to the table, first open the Bindings panel by doing one of the following:</a:t>
              </a:r>
            </a:p>
          </p:txBody>
        </p:sp>
      </p:grpSp>
      <p:sp>
        <p:nvSpPr>
          <p:cNvPr id="21" name="Rectangle 20"/>
          <p:cNvSpPr/>
          <p:nvPr/>
        </p:nvSpPr>
        <p:spPr>
          <a:xfrm>
            <a:off x="685800" y="4800600"/>
            <a:ext cx="8153400" cy="914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From the </a:t>
            </a:r>
            <a:r>
              <a:rPr lang="en-US" sz="2800" b="1" baseline="30000" dirty="0" smtClean="0">
                <a:latin typeface="Calibri" pitchFamily="34" charset="0"/>
                <a:cs typeface="Calibri" pitchFamily="34" charset="0"/>
              </a:rPr>
              <a:t>Window</a:t>
            </a:r>
            <a:r>
              <a:rPr lang="en-US" sz="2800" baseline="30000" dirty="0" smtClean="0">
                <a:latin typeface="Calibri" pitchFamily="34" charset="0"/>
                <a:cs typeface="Calibri" pitchFamily="34" charset="0"/>
              </a:rPr>
              <a:t> menu, select the </a:t>
            </a:r>
            <a:r>
              <a:rPr lang="en-US" sz="2800" b="1" baseline="30000" dirty="0" smtClean="0">
                <a:latin typeface="Calibri" pitchFamily="34" charset="0"/>
                <a:cs typeface="Calibri" pitchFamily="34" charset="0"/>
              </a:rPr>
              <a:t>Bindings</a:t>
            </a:r>
            <a:r>
              <a:rPr lang="en-US" sz="2800" baseline="30000" dirty="0" smtClean="0">
                <a:latin typeface="Calibri" pitchFamily="34" charset="0"/>
                <a:cs typeface="Calibri" pitchFamily="34" charset="0"/>
              </a:rPr>
              <a:t> command.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Click the </a:t>
            </a:r>
            <a:r>
              <a:rPr lang="en-US" sz="2800" b="1" baseline="30000" dirty="0" smtClean="0">
                <a:latin typeface="Calibri" pitchFamily="34" charset="0"/>
                <a:cs typeface="Calibri" pitchFamily="34" charset="0"/>
              </a:rPr>
              <a:t>Application</a:t>
            </a:r>
            <a:r>
              <a:rPr lang="en-US" sz="2800" baseline="30000" dirty="0" smtClean="0">
                <a:latin typeface="Calibri" pitchFamily="34" charset="0"/>
                <a:cs typeface="Calibri" pitchFamily="34" charset="0"/>
              </a:rPr>
              <a:t> panel group’s expander arrow and select the </a:t>
            </a:r>
            <a:r>
              <a:rPr lang="en-US" sz="2800" b="1" baseline="30000" dirty="0" smtClean="0">
                <a:latin typeface="Calibri" pitchFamily="34" charset="0"/>
                <a:cs typeface="Calibri" pitchFamily="34" charset="0"/>
              </a:rPr>
              <a:t>Bindings</a:t>
            </a:r>
            <a:r>
              <a:rPr lang="en-US" sz="2800" baseline="30000" dirty="0" smtClean="0">
                <a:latin typeface="Calibri" pitchFamily="34" charset="0"/>
                <a:cs typeface="Calibri" pitchFamily="34" charset="0"/>
              </a:rPr>
              <a:t> panel option.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up)">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26</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Creating Dynamic Web Pages 7-8</a:t>
            </a:r>
            <a:endParaRPr lang="en-US" dirty="0"/>
          </a:p>
        </p:txBody>
      </p:sp>
      <p:grpSp>
        <p:nvGrpSpPr>
          <p:cNvPr id="5" name="Group 4"/>
          <p:cNvGrpSpPr/>
          <p:nvPr/>
        </p:nvGrpSpPr>
        <p:grpSpPr>
          <a:xfrm>
            <a:off x="381000" y="953562"/>
            <a:ext cx="8235788" cy="875238"/>
            <a:chOff x="-158588" y="-500031"/>
            <a:chExt cx="8235788" cy="598933"/>
          </a:xfrm>
        </p:grpSpPr>
        <p:sp>
          <p:nvSpPr>
            <p:cNvPr id="6" name="Rounded Rectangle 5"/>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7" name="Rounded Rectangle 4"/>
            <p:cNvSpPr/>
            <p:nvPr/>
          </p:nvSpPr>
          <p:spPr>
            <a:xfrm>
              <a:off x="-158588" y="-395742"/>
              <a:ext cx="8004094" cy="48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The </a:t>
              </a:r>
              <a:r>
                <a:rPr lang="en-US" sz="2400" baseline="30000" dirty="0" err="1" smtClean="0">
                  <a:solidFill>
                    <a:schemeClr val="tx1"/>
                  </a:solidFill>
                </a:rPr>
                <a:t>recordset</a:t>
              </a:r>
              <a:r>
                <a:rPr lang="en-US" sz="2400" baseline="30000" dirty="0" smtClean="0">
                  <a:solidFill>
                    <a:schemeClr val="tx1"/>
                  </a:solidFill>
                </a:rPr>
                <a:t> that you created will be displayed. Click the </a:t>
              </a:r>
              <a:r>
                <a:rPr lang="en-US" sz="2400" b="1" baseline="30000" dirty="0" smtClean="0">
                  <a:solidFill>
                    <a:schemeClr val="tx1"/>
                  </a:solidFill>
                </a:rPr>
                <a:t>+</a:t>
              </a:r>
              <a:r>
                <a:rPr lang="en-US" sz="2400" baseline="30000" dirty="0" smtClean="0">
                  <a:solidFill>
                    <a:schemeClr val="tx1"/>
                  </a:solidFill>
                </a:rPr>
                <a:t> icon next to the </a:t>
              </a:r>
              <a:r>
                <a:rPr lang="en-US" sz="2400" baseline="30000" dirty="0" err="1" smtClean="0">
                  <a:solidFill>
                    <a:schemeClr val="tx1"/>
                  </a:solidFill>
                </a:rPr>
                <a:t>recordset</a:t>
              </a:r>
              <a:r>
                <a:rPr lang="en-US" sz="2400" baseline="30000" dirty="0" smtClean="0">
                  <a:solidFill>
                    <a:schemeClr val="tx1"/>
                  </a:solidFill>
                </a:rPr>
                <a:t> to expand it. Now, add the first </a:t>
              </a:r>
              <a:r>
                <a:rPr lang="en-US" sz="2400" baseline="30000" dirty="0" err="1" smtClean="0">
                  <a:solidFill>
                    <a:schemeClr val="tx1"/>
                  </a:solidFill>
                </a:rPr>
                <a:t>recordset</a:t>
              </a:r>
              <a:r>
                <a:rPr lang="en-US" sz="2400" baseline="30000" dirty="0" smtClean="0">
                  <a:solidFill>
                    <a:schemeClr val="tx1"/>
                  </a:solidFill>
                </a:rPr>
                <a:t> to the table by doing one of the following:</a:t>
              </a:r>
            </a:p>
          </p:txBody>
        </p:sp>
      </p:grpSp>
      <p:sp>
        <p:nvSpPr>
          <p:cNvPr id="8" name="Rectangle 7"/>
          <p:cNvSpPr/>
          <p:nvPr/>
        </p:nvSpPr>
        <p:spPr>
          <a:xfrm>
            <a:off x="685800" y="2133600"/>
            <a:ext cx="8153400" cy="1295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Place the insertion point in the first cell of the second row, and then in the </a:t>
            </a:r>
            <a:r>
              <a:rPr lang="en-US" sz="2800" b="1" baseline="30000" dirty="0" smtClean="0">
                <a:latin typeface="Calibri" pitchFamily="34" charset="0"/>
                <a:cs typeface="Calibri" pitchFamily="34" charset="0"/>
              </a:rPr>
              <a:t>Bindings</a:t>
            </a:r>
            <a:r>
              <a:rPr lang="en-US" sz="2800" baseline="30000" dirty="0" smtClean="0">
                <a:latin typeface="Calibri" pitchFamily="34" charset="0"/>
                <a:cs typeface="Calibri" pitchFamily="34" charset="0"/>
              </a:rPr>
              <a:t> panel select the first </a:t>
            </a:r>
            <a:r>
              <a:rPr lang="en-US" sz="2800" baseline="30000" dirty="0" err="1" smtClean="0">
                <a:latin typeface="Calibri" pitchFamily="34" charset="0"/>
                <a:cs typeface="Calibri" pitchFamily="34" charset="0"/>
              </a:rPr>
              <a:t>recordset</a:t>
            </a:r>
            <a:r>
              <a:rPr lang="en-US" sz="2800" baseline="30000" dirty="0" smtClean="0">
                <a:latin typeface="Calibri" pitchFamily="34" charset="0"/>
                <a:cs typeface="Calibri" pitchFamily="34" charset="0"/>
              </a:rPr>
              <a:t> name and click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Drag the </a:t>
            </a:r>
            <a:r>
              <a:rPr lang="en-US" sz="2800" baseline="30000" dirty="0" err="1" smtClean="0">
                <a:latin typeface="Calibri" pitchFamily="34" charset="0"/>
                <a:cs typeface="Calibri" pitchFamily="34" charset="0"/>
              </a:rPr>
              <a:t>recordset</a:t>
            </a:r>
            <a:r>
              <a:rPr lang="en-US" sz="2800" baseline="30000" dirty="0" smtClean="0">
                <a:latin typeface="Calibri" pitchFamily="34" charset="0"/>
                <a:cs typeface="Calibri" pitchFamily="34" charset="0"/>
              </a:rPr>
              <a:t> from the </a:t>
            </a:r>
            <a:r>
              <a:rPr lang="en-US" sz="2800" b="1" baseline="30000" dirty="0" smtClean="0">
                <a:latin typeface="Calibri" pitchFamily="34" charset="0"/>
                <a:cs typeface="Calibri" pitchFamily="34" charset="0"/>
              </a:rPr>
              <a:t>Bindings</a:t>
            </a:r>
            <a:r>
              <a:rPr lang="en-US" sz="2800" baseline="30000" dirty="0" smtClean="0">
                <a:latin typeface="Calibri" pitchFamily="34" charset="0"/>
                <a:cs typeface="Calibri" pitchFamily="34" charset="0"/>
              </a:rPr>
              <a:t> panel to the respective table cell.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Likewise, you can add other </a:t>
            </a:r>
            <a:r>
              <a:rPr lang="en-US" sz="2800" baseline="30000" dirty="0" err="1" smtClean="0">
                <a:latin typeface="Calibri" pitchFamily="34" charset="0"/>
                <a:cs typeface="Calibri" pitchFamily="34" charset="0"/>
              </a:rPr>
              <a:t>recordsets</a:t>
            </a:r>
            <a:r>
              <a:rPr lang="en-US" sz="2800" baseline="30000" dirty="0" smtClean="0">
                <a:latin typeface="Calibri" pitchFamily="34" charset="0"/>
                <a:cs typeface="Calibri" pitchFamily="34" charset="0"/>
              </a:rPr>
              <a:t> to the table. The table will be as shown in the following figure:</a:t>
            </a:r>
          </a:p>
        </p:txBody>
      </p:sp>
      <p:grpSp>
        <p:nvGrpSpPr>
          <p:cNvPr id="9" name="Group 8"/>
          <p:cNvGrpSpPr/>
          <p:nvPr/>
        </p:nvGrpSpPr>
        <p:grpSpPr>
          <a:xfrm>
            <a:off x="381000" y="4828986"/>
            <a:ext cx="8235788" cy="657414"/>
            <a:chOff x="-158588" y="-500031"/>
            <a:chExt cx="8235788" cy="738183"/>
          </a:xfrm>
        </p:grpSpPr>
        <p:sp>
          <p:nvSpPr>
            <p:cNvPr id="10" name="Rounded Rectangle 9"/>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1" name="Rounded Rectangle 4"/>
            <p:cNvSpPr/>
            <p:nvPr/>
          </p:nvSpPr>
          <p:spPr>
            <a:xfrm>
              <a:off x="-158588" y="-243345"/>
              <a:ext cx="8004094" cy="48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Lastly, save the document by clicking the </a:t>
              </a:r>
              <a:r>
                <a:rPr lang="en-US" sz="2400" b="1" baseline="30000" dirty="0" smtClean="0">
                  <a:solidFill>
                    <a:schemeClr val="tx1"/>
                  </a:solidFill>
                </a:rPr>
                <a:t>Save</a:t>
              </a:r>
              <a:r>
                <a:rPr lang="en-US" sz="2400" baseline="30000" dirty="0" smtClean="0">
                  <a:solidFill>
                    <a:schemeClr val="tx1"/>
                  </a:solidFill>
                </a:rPr>
                <a:t> command on the </a:t>
              </a:r>
              <a:r>
                <a:rPr lang="en-US" sz="2400" b="1" baseline="30000" dirty="0" smtClean="0">
                  <a:solidFill>
                    <a:schemeClr val="tx1"/>
                  </a:solidFill>
                </a:rPr>
                <a:t>File</a:t>
              </a:r>
              <a:r>
                <a:rPr lang="en-US" sz="2400" baseline="30000" dirty="0" smtClean="0">
                  <a:solidFill>
                    <a:schemeClr val="tx1"/>
                  </a:solidFill>
                </a:rPr>
                <a:t> menu.</a:t>
              </a:r>
            </a:p>
          </p:txBody>
        </p:sp>
      </p:grpSp>
      <p:pic>
        <p:nvPicPr>
          <p:cNvPr id="12" name="Picture 11" descr="Figure 6.9.tif"/>
          <p:cNvPicPr>
            <a:picLocks noChangeAspect="1"/>
          </p:cNvPicPr>
          <p:nvPr/>
        </p:nvPicPr>
        <p:blipFill>
          <a:blip r:embed="rId2"/>
          <a:stretch>
            <a:fillRect/>
          </a:stretch>
        </p:blipFill>
        <p:spPr>
          <a:xfrm>
            <a:off x="791688" y="3581400"/>
            <a:ext cx="7742712"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ox(ou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27</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Creating Dynamic Web Pages 8-8</a:t>
            </a:r>
            <a:endParaRPr lang="en-US" dirty="0"/>
          </a:p>
        </p:txBody>
      </p:sp>
      <p:sp>
        <p:nvSpPr>
          <p:cNvPr id="5" name="TextBox 4"/>
          <p:cNvSpPr txBox="1"/>
          <p:nvPr/>
        </p:nvSpPr>
        <p:spPr>
          <a:xfrm>
            <a:off x="533400" y="762000"/>
            <a:ext cx="2992871" cy="307777"/>
          </a:xfrm>
          <a:prstGeom prst="rect">
            <a:avLst/>
          </a:prstGeom>
          <a:noFill/>
        </p:spPr>
        <p:txBody>
          <a:bodyPr wrap="none" rtlCol="0">
            <a:spAutoFit/>
          </a:bodyPr>
          <a:lstStyle/>
          <a:p>
            <a:r>
              <a:rPr lang="en-US" sz="2000" b="1" dirty="0" smtClean="0">
                <a:solidFill>
                  <a:schemeClr val="accent3">
                    <a:lumMod val="50000"/>
                  </a:schemeClr>
                </a:solidFill>
                <a:latin typeface="Calibri" pitchFamily="34" charset="0"/>
                <a:cs typeface="Calibri" pitchFamily="34" charset="0"/>
                <a:sym typeface="Wingdings"/>
              </a:rPr>
              <a:t> A</a:t>
            </a:r>
            <a:r>
              <a:rPr lang="en-US" sz="2000" b="1" dirty="0" smtClean="0">
                <a:solidFill>
                  <a:schemeClr val="accent3">
                    <a:lumMod val="50000"/>
                  </a:schemeClr>
                </a:solidFill>
                <a:latin typeface="Calibri" pitchFamily="34" charset="0"/>
                <a:cs typeface="Calibri" pitchFamily="34" charset="0"/>
              </a:rPr>
              <a:t>dd a Repeated Region</a:t>
            </a:r>
            <a:endParaRPr lang="en-US" sz="2000" b="1" dirty="0">
              <a:solidFill>
                <a:schemeClr val="accent3">
                  <a:lumMod val="50000"/>
                </a:schemeClr>
              </a:solidFill>
              <a:latin typeface="Calibri" pitchFamily="34" charset="0"/>
              <a:cs typeface="Calibri" pitchFamily="34" charset="0"/>
            </a:endParaRPr>
          </a:p>
        </p:txBody>
      </p:sp>
      <p:sp>
        <p:nvSpPr>
          <p:cNvPr id="6" name="Rectangle 5"/>
          <p:cNvSpPr/>
          <p:nvPr/>
        </p:nvSpPr>
        <p:spPr>
          <a:xfrm>
            <a:off x="457200" y="1219200"/>
            <a:ext cx="8153400" cy="990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table that you created consists of only one row for displaying the data.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display multiple records, set the row as a repeated region.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Therefore, in the Document window, select the second row of the table.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Now, to set a repeating region, do one of the following:</a:t>
            </a:r>
          </a:p>
        </p:txBody>
      </p:sp>
      <p:sp>
        <p:nvSpPr>
          <p:cNvPr id="7" name="Rectangle 6"/>
          <p:cNvSpPr/>
          <p:nvPr/>
        </p:nvSpPr>
        <p:spPr>
          <a:xfrm>
            <a:off x="685800" y="2286000"/>
            <a:ext cx="8153400" cy="1752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In the </a:t>
            </a:r>
            <a:r>
              <a:rPr lang="en-US" sz="2800" b="1" baseline="30000" dirty="0" smtClean="0">
                <a:latin typeface="Calibri" pitchFamily="34" charset="0"/>
                <a:cs typeface="Calibri" pitchFamily="34" charset="0"/>
              </a:rPr>
              <a:t>Application</a:t>
            </a:r>
            <a:r>
              <a:rPr lang="en-US" sz="2800" baseline="30000" dirty="0" smtClean="0">
                <a:latin typeface="Calibri" pitchFamily="34" charset="0"/>
                <a:cs typeface="Calibri" pitchFamily="34" charset="0"/>
              </a:rPr>
              <a:t> panel group, select the </a:t>
            </a:r>
            <a:r>
              <a:rPr lang="en-US" sz="2800" b="1" baseline="30000" dirty="0" smtClean="0">
                <a:latin typeface="Calibri" pitchFamily="34" charset="0"/>
                <a:cs typeface="Calibri" pitchFamily="34" charset="0"/>
              </a:rPr>
              <a:t>Server Behaviors </a:t>
            </a:r>
            <a:r>
              <a:rPr lang="en-US" sz="2800" baseline="30000" dirty="0" smtClean="0">
                <a:latin typeface="Calibri" pitchFamily="34" charset="0"/>
                <a:cs typeface="Calibri" pitchFamily="34" charset="0"/>
              </a:rPr>
              <a:t>panel, click the plus </a:t>
            </a:r>
            <a:r>
              <a:rPr lang="en-US" sz="2800" b="1" baseline="30000" dirty="0" smtClean="0">
                <a:latin typeface="Calibri" pitchFamily="34" charset="0"/>
                <a:cs typeface="Calibri" pitchFamily="34" charset="0"/>
              </a:rPr>
              <a:t>+</a:t>
            </a:r>
            <a:r>
              <a:rPr lang="en-US" sz="2800" baseline="30000" dirty="0" smtClean="0">
                <a:latin typeface="Calibri" pitchFamily="34" charset="0"/>
                <a:cs typeface="Calibri" pitchFamily="34" charset="0"/>
              </a:rPr>
              <a:t> button, and then click </a:t>
            </a:r>
            <a:r>
              <a:rPr lang="en-US" sz="2800" b="1" baseline="30000" dirty="0" smtClean="0">
                <a:latin typeface="Calibri" pitchFamily="34" charset="0"/>
                <a:cs typeface="Calibri" pitchFamily="34" charset="0"/>
              </a:rPr>
              <a:t>Repeat Region</a:t>
            </a:r>
            <a:r>
              <a:rPr lang="en-US" sz="2800" baseline="30000" dirty="0" smtClean="0">
                <a:latin typeface="Calibri" pitchFamily="34" charset="0"/>
                <a:cs typeface="Calibri" pitchFamily="34" charset="0"/>
              </a:rPr>
              <a:t>.</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On the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menu, click </a:t>
            </a:r>
            <a:r>
              <a:rPr lang="en-US" sz="2800" b="1" baseline="30000" dirty="0" err="1" smtClean="0">
                <a:latin typeface="Calibri" pitchFamily="34" charset="0"/>
                <a:cs typeface="Calibri" pitchFamily="34" charset="0"/>
              </a:rPr>
              <a:t>TemplateObjects</a:t>
            </a:r>
            <a:r>
              <a:rPr lang="en-US" sz="2800" baseline="30000" dirty="0" smtClean="0">
                <a:latin typeface="Calibri" pitchFamily="34" charset="0"/>
                <a:cs typeface="Calibri" pitchFamily="34" charset="0"/>
              </a:rPr>
              <a:t> and select the </a:t>
            </a:r>
            <a:r>
              <a:rPr lang="en-US" sz="2800" b="1" baseline="30000" dirty="0" err="1" smtClean="0">
                <a:latin typeface="Calibri" pitchFamily="34" charset="0"/>
                <a:cs typeface="Calibri" pitchFamily="34" charset="0"/>
              </a:rPr>
              <a:t>RepeatedRegion</a:t>
            </a:r>
            <a:r>
              <a:rPr lang="en-US" sz="2800" baseline="30000" dirty="0" smtClean="0">
                <a:latin typeface="Calibri" pitchFamily="34" charset="0"/>
                <a:cs typeface="Calibri" pitchFamily="34" charset="0"/>
              </a:rPr>
              <a:t> option. From the Application tab in the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bar, select the </a:t>
            </a:r>
            <a:r>
              <a:rPr lang="en-US" sz="2800" b="1" baseline="30000" dirty="0" smtClean="0">
                <a:latin typeface="Calibri" pitchFamily="34" charset="0"/>
                <a:cs typeface="Calibri" pitchFamily="34" charset="0"/>
              </a:rPr>
              <a:t>Repeated Region </a:t>
            </a:r>
            <a:r>
              <a:rPr lang="en-US" sz="2800" baseline="30000" dirty="0" smtClean="0">
                <a:latin typeface="Calibri" pitchFamily="34" charset="0"/>
                <a:cs typeface="Calibri" pitchFamily="34" charset="0"/>
              </a:rPr>
              <a:t>button. The </a:t>
            </a:r>
            <a:r>
              <a:rPr lang="en-US" sz="2800" b="1" baseline="30000" dirty="0" smtClean="0">
                <a:latin typeface="Calibri" pitchFamily="34" charset="0"/>
                <a:cs typeface="Calibri" pitchFamily="34" charset="0"/>
              </a:rPr>
              <a:t>Repeat Region </a:t>
            </a:r>
            <a:r>
              <a:rPr lang="en-US" sz="2800" baseline="30000" dirty="0" smtClean="0">
                <a:latin typeface="Calibri" pitchFamily="34" charset="0"/>
                <a:cs typeface="Calibri" pitchFamily="34" charset="0"/>
              </a:rPr>
              <a:t>dialog box will be displayed as shown in the following figure. Select the default settings and click </a:t>
            </a:r>
            <a:r>
              <a:rPr lang="en-US" sz="2800" b="1" baseline="30000" dirty="0" smtClean="0">
                <a:latin typeface="Calibri" pitchFamily="34" charset="0"/>
                <a:cs typeface="Calibri" pitchFamily="34" charset="0"/>
              </a:rPr>
              <a:t>OK</a:t>
            </a:r>
            <a:r>
              <a:rPr lang="en-US" sz="2800" baseline="30000" dirty="0" smtClean="0">
                <a:latin typeface="Calibri" pitchFamily="34" charset="0"/>
                <a:cs typeface="Calibri" pitchFamily="34" charset="0"/>
              </a:rPr>
              <a:t>.</a:t>
            </a:r>
          </a:p>
        </p:txBody>
      </p:sp>
      <p:pic>
        <p:nvPicPr>
          <p:cNvPr id="8" name="Picture 7" descr="Figure 6.10.tif"/>
          <p:cNvPicPr>
            <a:picLocks noChangeAspect="1"/>
          </p:cNvPicPr>
          <p:nvPr/>
        </p:nvPicPr>
        <p:blipFill>
          <a:blip r:embed="rId2"/>
          <a:stretch>
            <a:fillRect/>
          </a:stretch>
        </p:blipFill>
        <p:spPr>
          <a:xfrm>
            <a:off x="2590800" y="4038600"/>
            <a:ext cx="4426744"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ou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28</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ColdFusion Developers</a:t>
            </a:r>
            <a:endParaRPr lang="en-US" dirty="0"/>
          </a:p>
        </p:txBody>
      </p:sp>
      <p:graphicFrame>
        <p:nvGraphicFramePr>
          <p:cNvPr id="5" name="Diagram 4"/>
          <p:cNvGraphicFramePr/>
          <p:nvPr/>
        </p:nvGraphicFramePr>
        <p:xfrm>
          <a:off x="304800" y="1143000"/>
          <a:ext cx="83820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graphicEl>
                                              <a:dgm id="{388723AB-37EB-4EC2-B7B0-759657273835}"/>
                                            </p:graphicEl>
                                          </p:spTgt>
                                        </p:tgtEl>
                                        <p:attrNameLst>
                                          <p:attrName>style.visibility</p:attrName>
                                        </p:attrNameLst>
                                      </p:cBhvr>
                                      <p:to>
                                        <p:strVal val="visible"/>
                                      </p:to>
                                    </p:set>
                                    <p:animEffect transition="in" filter="wipe(left)">
                                      <p:cBhvr>
                                        <p:cTn id="7" dur="1000"/>
                                        <p:tgtEl>
                                          <p:spTgt spid="5">
                                            <p:graphicEl>
                                              <a:dgm id="{388723AB-37EB-4EC2-B7B0-75965727383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0256FAD6-365E-4CAB-8266-8CECC71F7F52}"/>
                                            </p:graphicEl>
                                          </p:spTgt>
                                        </p:tgtEl>
                                        <p:attrNameLst>
                                          <p:attrName>style.visibility</p:attrName>
                                        </p:attrNameLst>
                                      </p:cBhvr>
                                      <p:to>
                                        <p:strVal val="visible"/>
                                      </p:to>
                                    </p:set>
                                    <p:animEffect transition="in" filter="wipe(left)">
                                      <p:cBhvr>
                                        <p:cTn id="12" dur="1000"/>
                                        <p:tgtEl>
                                          <p:spTgt spid="5">
                                            <p:graphicEl>
                                              <a:dgm id="{0256FAD6-365E-4CAB-8266-8CECC71F7F5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dgm id="{A6445519-E36D-458F-8F29-D286534B965D}"/>
                                            </p:graphicEl>
                                          </p:spTgt>
                                        </p:tgtEl>
                                        <p:attrNameLst>
                                          <p:attrName>style.visibility</p:attrName>
                                        </p:attrNameLst>
                                      </p:cBhvr>
                                      <p:to>
                                        <p:strVal val="visible"/>
                                      </p:to>
                                    </p:set>
                                    <p:animEffect transition="in" filter="wipe(left)">
                                      <p:cBhvr>
                                        <p:cTn id="17" dur="1000"/>
                                        <p:tgtEl>
                                          <p:spTgt spid="5">
                                            <p:graphicEl>
                                              <a:dgm id="{A6445519-E36D-458F-8F29-D286534B965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graphicEl>
                                              <a:dgm id="{02F157C3-4AF0-4564-919C-72DA0052C758}"/>
                                            </p:graphicEl>
                                          </p:spTgt>
                                        </p:tgtEl>
                                        <p:attrNameLst>
                                          <p:attrName>style.visibility</p:attrName>
                                        </p:attrNameLst>
                                      </p:cBhvr>
                                      <p:to>
                                        <p:strVal val="visible"/>
                                      </p:to>
                                    </p:set>
                                    <p:animEffect transition="in" filter="wipe(left)">
                                      <p:cBhvr>
                                        <p:cTn id="22" dur="1000"/>
                                        <p:tgtEl>
                                          <p:spTgt spid="5">
                                            <p:graphicEl>
                                              <a:dgm id="{02F157C3-4AF0-4564-919C-72DA0052C75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graphicEl>
                                              <a:dgm id="{AA8A937F-D49C-41D9-A9B7-393386DAE8AC}"/>
                                            </p:graphicEl>
                                          </p:spTgt>
                                        </p:tgtEl>
                                        <p:attrNameLst>
                                          <p:attrName>style.visibility</p:attrName>
                                        </p:attrNameLst>
                                      </p:cBhvr>
                                      <p:to>
                                        <p:strVal val="visible"/>
                                      </p:to>
                                    </p:set>
                                    <p:animEffect transition="in" filter="wipe(left)">
                                      <p:cBhvr>
                                        <p:cTn id="27" dur="1000"/>
                                        <p:tgtEl>
                                          <p:spTgt spid="5">
                                            <p:graphicEl>
                                              <a:dgm id="{AA8A937F-D49C-41D9-A9B7-393386DAE8A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graphicEl>
                                              <a:dgm id="{2EB7D3FA-250E-4F56-A9B0-C5AA0134E3BB}"/>
                                            </p:graphicEl>
                                          </p:spTgt>
                                        </p:tgtEl>
                                        <p:attrNameLst>
                                          <p:attrName>style.visibility</p:attrName>
                                        </p:attrNameLst>
                                      </p:cBhvr>
                                      <p:to>
                                        <p:strVal val="visible"/>
                                      </p:to>
                                    </p:set>
                                    <p:animEffect transition="in" filter="wipe(left)">
                                      <p:cBhvr>
                                        <p:cTn id="32" dur="1000"/>
                                        <p:tgtEl>
                                          <p:spTgt spid="5">
                                            <p:graphicEl>
                                              <a:dgm id="{2EB7D3FA-250E-4F56-A9B0-C5AA0134E3B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29</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ASP Developers</a:t>
            </a:r>
            <a:endParaRPr lang="en-US" dirty="0"/>
          </a:p>
        </p:txBody>
      </p:sp>
      <p:graphicFrame>
        <p:nvGraphicFramePr>
          <p:cNvPr id="5" name="Diagram 4"/>
          <p:cNvGraphicFramePr/>
          <p:nvPr/>
        </p:nvGraphicFramePr>
        <p:xfrm>
          <a:off x="304800" y="1143000"/>
          <a:ext cx="83820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graphicEl>
                                              <a:dgm id="{388723AB-37EB-4EC2-B7B0-759657273835}"/>
                                            </p:graphicEl>
                                          </p:spTgt>
                                        </p:tgtEl>
                                        <p:attrNameLst>
                                          <p:attrName>style.visibility</p:attrName>
                                        </p:attrNameLst>
                                      </p:cBhvr>
                                      <p:to>
                                        <p:strVal val="visible"/>
                                      </p:to>
                                    </p:set>
                                    <p:animEffect transition="in" filter="wipe(left)">
                                      <p:cBhvr>
                                        <p:cTn id="7" dur="1000"/>
                                        <p:tgtEl>
                                          <p:spTgt spid="5">
                                            <p:graphicEl>
                                              <a:dgm id="{388723AB-37EB-4EC2-B7B0-75965727383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0256FAD6-365E-4CAB-8266-8CECC71F7F52}"/>
                                            </p:graphicEl>
                                          </p:spTgt>
                                        </p:tgtEl>
                                        <p:attrNameLst>
                                          <p:attrName>style.visibility</p:attrName>
                                        </p:attrNameLst>
                                      </p:cBhvr>
                                      <p:to>
                                        <p:strVal val="visible"/>
                                      </p:to>
                                    </p:set>
                                    <p:animEffect transition="in" filter="wipe(left)">
                                      <p:cBhvr>
                                        <p:cTn id="12" dur="1000"/>
                                        <p:tgtEl>
                                          <p:spTgt spid="5">
                                            <p:graphicEl>
                                              <a:dgm id="{0256FAD6-365E-4CAB-8266-8CECC71F7F5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dgm id="{A6445519-E36D-458F-8F29-D286534B965D}"/>
                                            </p:graphicEl>
                                          </p:spTgt>
                                        </p:tgtEl>
                                        <p:attrNameLst>
                                          <p:attrName>style.visibility</p:attrName>
                                        </p:attrNameLst>
                                      </p:cBhvr>
                                      <p:to>
                                        <p:strVal val="visible"/>
                                      </p:to>
                                    </p:set>
                                    <p:animEffect transition="in" filter="wipe(left)">
                                      <p:cBhvr>
                                        <p:cTn id="17" dur="1000"/>
                                        <p:tgtEl>
                                          <p:spTgt spid="5">
                                            <p:graphicEl>
                                              <a:dgm id="{A6445519-E36D-458F-8F29-D286534B965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graphicEl>
                                              <a:dgm id="{02F157C3-4AF0-4564-919C-72DA0052C758}"/>
                                            </p:graphicEl>
                                          </p:spTgt>
                                        </p:tgtEl>
                                        <p:attrNameLst>
                                          <p:attrName>style.visibility</p:attrName>
                                        </p:attrNameLst>
                                      </p:cBhvr>
                                      <p:to>
                                        <p:strVal val="visible"/>
                                      </p:to>
                                    </p:set>
                                    <p:animEffect transition="in" filter="wipe(left)">
                                      <p:cBhvr>
                                        <p:cTn id="22" dur="1000"/>
                                        <p:tgtEl>
                                          <p:spTgt spid="5">
                                            <p:graphicEl>
                                              <a:dgm id="{02F157C3-4AF0-4564-919C-72DA0052C75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Server Models in Dreamweaver 1-3</a:t>
            </a:r>
            <a:endParaRPr lang="en-US" dirty="0"/>
          </a:p>
        </p:txBody>
      </p:sp>
      <p:sp>
        <p:nvSpPr>
          <p:cNvPr id="5" name="Rectangle 4"/>
          <p:cNvSpPr/>
          <p:nvPr/>
        </p:nvSpPr>
        <p:spPr>
          <a:xfrm>
            <a:off x="457200" y="838200"/>
            <a:ext cx="8153400" cy="533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Dreamweaver has built-in support for PHP and </a:t>
            </a:r>
            <a:r>
              <a:rPr lang="en-US" sz="2800" baseline="30000" dirty="0" err="1" smtClean="0">
                <a:latin typeface="Calibri" pitchFamily="34" charset="0"/>
                <a:cs typeface="Calibri" pitchFamily="34" charset="0"/>
              </a:rPr>
              <a:t>MySQL</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Earlier versions of Dreamweaver supported ASP, JSP, and ColdFusion. </a:t>
            </a:r>
          </a:p>
        </p:txBody>
      </p:sp>
      <p:grpSp>
        <p:nvGrpSpPr>
          <p:cNvPr id="6" name="Group 5"/>
          <p:cNvGrpSpPr/>
          <p:nvPr/>
        </p:nvGrpSpPr>
        <p:grpSpPr>
          <a:xfrm>
            <a:off x="381000" y="14478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7" name="Rounded Rectangle 6"/>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8"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Active Server Pages (ASP)</a:t>
              </a:r>
              <a:endParaRPr lang="en-US" sz="2000" kern="1200" dirty="0">
                <a:solidFill>
                  <a:schemeClr val="bg1"/>
                </a:solidFill>
                <a:latin typeface="Calibri" pitchFamily="34" charset="0"/>
                <a:cs typeface="Calibri" pitchFamily="34" charset="0"/>
              </a:endParaRPr>
            </a:p>
          </p:txBody>
        </p:sp>
      </p:grpSp>
      <p:sp>
        <p:nvSpPr>
          <p:cNvPr id="9" name="Rectangle 8"/>
          <p:cNvSpPr/>
          <p:nvPr/>
        </p:nvSpPr>
        <p:spPr>
          <a:xfrm>
            <a:off x="457200" y="2133600"/>
            <a:ext cx="8153400" cy="838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ASP is a powerful tool for creating dynamic database-driven and interactive Web applications.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run ASP pages in Windows OS, you need any of the following:</a:t>
            </a:r>
          </a:p>
        </p:txBody>
      </p:sp>
      <p:sp>
        <p:nvSpPr>
          <p:cNvPr id="10" name="Rectangle 9"/>
          <p:cNvSpPr/>
          <p:nvPr/>
        </p:nvSpPr>
        <p:spPr>
          <a:xfrm>
            <a:off x="685800" y="3048000"/>
            <a:ext cx="8153400" cy="1752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Microsoft Internet Information Services (IIS), which comes with Windows NT Server, Windows 2000, and Windows XP Professional.</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Microsoft Personal Web Server (PWS), which is a scaled-down version of IIS that runs in Windows 98 and NT Workstation.</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Sun Chili Soft ASP, versions of which run on Windows, Linux, Solaris, and other platforms.</a:t>
            </a:r>
          </a:p>
        </p:txBody>
      </p:sp>
      <p:sp>
        <p:nvSpPr>
          <p:cNvPr id="11" name="Rectangle 10"/>
          <p:cNvSpPr/>
          <p:nvPr/>
        </p:nvSpPr>
        <p:spPr>
          <a:xfrm>
            <a:off x="457200" y="4800600"/>
            <a:ext cx="8153400" cy="838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run ASP pages in Macintosh OS, you need to connect to a Windows machine and use it as the Testing Server in the Dreamweaver site definition.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30</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PHP Developers</a:t>
            </a:r>
            <a:endParaRPr lang="en-US" dirty="0"/>
          </a:p>
        </p:txBody>
      </p:sp>
      <p:sp>
        <p:nvSpPr>
          <p:cNvPr id="5" name="Rectangle 4"/>
          <p:cNvSpPr/>
          <p:nvPr/>
        </p:nvSpPr>
        <p:spPr>
          <a:xfrm>
            <a:off x="457200" y="838200"/>
            <a:ext cx="8153400" cy="990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err="1" smtClean="0">
                <a:latin typeface="Calibri" pitchFamily="34" charset="0"/>
                <a:cs typeface="Calibri" pitchFamily="34" charset="0"/>
              </a:rPr>
              <a:t>MySQL</a:t>
            </a:r>
            <a:r>
              <a:rPr lang="en-US" sz="2800" baseline="30000" dirty="0" smtClean="0">
                <a:latin typeface="Calibri" pitchFamily="34" charset="0"/>
                <a:cs typeface="Calibri" pitchFamily="34" charset="0"/>
              </a:rPr>
              <a:t> database and </a:t>
            </a:r>
            <a:r>
              <a:rPr lang="en-US" sz="2800" baseline="30000" dirty="0" err="1" smtClean="0">
                <a:latin typeface="Calibri" pitchFamily="34" charset="0"/>
                <a:cs typeface="Calibri" pitchFamily="34" charset="0"/>
              </a:rPr>
              <a:t>MySQL</a:t>
            </a:r>
            <a:r>
              <a:rPr lang="en-US" sz="2800" baseline="30000" dirty="0" smtClean="0">
                <a:latin typeface="Calibri" pitchFamily="34" charset="0"/>
                <a:cs typeface="Calibri" pitchFamily="34" charset="0"/>
              </a:rPr>
              <a:t> server are the primary requirements to connect to a database when developing a PHP application in Dreamweaver.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connect to database, you follow these steps:</a:t>
            </a:r>
          </a:p>
        </p:txBody>
      </p:sp>
      <p:grpSp>
        <p:nvGrpSpPr>
          <p:cNvPr id="6" name="Group 5"/>
          <p:cNvGrpSpPr/>
          <p:nvPr/>
        </p:nvGrpSpPr>
        <p:grpSpPr>
          <a:xfrm>
            <a:off x="374812" y="1714500"/>
            <a:ext cx="8235788" cy="495300"/>
            <a:chOff x="-158588" y="-500031"/>
            <a:chExt cx="8235788" cy="598933"/>
          </a:xfrm>
        </p:grpSpPr>
        <p:sp>
          <p:nvSpPr>
            <p:cNvPr id="7" name="Rounded Rectangle 6"/>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8" name="Rounded Rectangle 4"/>
            <p:cNvSpPr/>
            <p:nvPr/>
          </p:nvSpPr>
          <p:spPr>
            <a:xfrm>
              <a:off x="-158588" y="-218180"/>
              <a:ext cx="8004094" cy="281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1. Open a PHP page in Dreamweaver, and then open the </a:t>
              </a:r>
              <a:r>
                <a:rPr lang="en-US" sz="2400" b="1" baseline="30000" dirty="0" smtClean="0">
                  <a:solidFill>
                    <a:schemeClr val="tx1"/>
                  </a:solidFill>
                </a:rPr>
                <a:t>Databases</a:t>
              </a:r>
              <a:r>
                <a:rPr lang="en-US" sz="2400" baseline="30000" dirty="0" smtClean="0">
                  <a:solidFill>
                    <a:schemeClr val="tx1"/>
                  </a:solidFill>
                </a:rPr>
                <a:t> panel.</a:t>
              </a:r>
            </a:p>
          </p:txBody>
        </p:sp>
      </p:grpSp>
      <p:grpSp>
        <p:nvGrpSpPr>
          <p:cNvPr id="9" name="Group 8"/>
          <p:cNvGrpSpPr/>
          <p:nvPr/>
        </p:nvGrpSpPr>
        <p:grpSpPr>
          <a:xfrm>
            <a:off x="381000" y="2400300"/>
            <a:ext cx="8235788" cy="647700"/>
            <a:chOff x="-158588" y="-500031"/>
            <a:chExt cx="8235788" cy="598933"/>
          </a:xfrm>
        </p:grpSpPr>
        <p:sp>
          <p:nvSpPr>
            <p:cNvPr id="10" name="Rounded Rectangle 9"/>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1" name="Rounded Rectangle 4"/>
            <p:cNvSpPr/>
            <p:nvPr/>
          </p:nvSpPr>
          <p:spPr>
            <a:xfrm>
              <a:off x="-158588" y="-361816"/>
              <a:ext cx="8004094" cy="2818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2. Click the Plus (</a:t>
              </a:r>
              <a:r>
                <a:rPr lang="en-US" sz="2400" b="1" baseline="30000" dirty="0" smtClean="0">
                  <a:solidFill>
                    <a:schemeClr val="tx1"/>
                  </a:solidFill>
                </a:rPr>
                <a:t>+</a:t>
              </a:r>
              <a:r>
                <a:rPr lang="en-US" sz="2400" baseline="30000" dirty="0" smtClean="0">
                  <a:solidFill>
                    <a:schemeClr val="tx1"/>
                  </a:solidFill>
                </a:rPr>
                <a:t>) button on the panel, select </a:t>
              </a:r>
              <a:r>
                <a:rPr lang="en-US" sz="2400" b="1" baseline="30000" dirty="0" err="1" smtClean="0">
                  <a:solidFill>
                    <a:schemeClr val="tx1"/>
                  </a:solidFill>
                </a:rPr>
                <a:t>MySQL</a:t>
              </a:r>
              <a:r>
                <a:rPr lang="en-US" sz="2400" b="1" baseline="30000" dirty="0" smtClean="0">
                  <a:solidFill>
                    <a:schemeClr val="tx1"/>
                  </a:solidFill>
                </a:rPr>
                <a:t> Connection </a:t>
              </a:r>
              <a:r>
                <a:rPr lang="en-US" sz="2400" baseline="30000" dirty="0" smtClean="0">
                  <a:solidFill>
                    <a:schemeClr val="tx1"/>
                  </a:solidFill>
                </a:rPr>
                <a:t>from the menu, and enter the fields in the dialog box as follows:</a:t>
              </a:r>
            </a:p>
          </p:txBody>
        </p:sp>
      </p:grpSp>
      <p:sp>
        <p:nvSpPr>
          <p:cNvPr id="12" name="Rectangle 11"/>
          <p:cNvSpPr/>
          <p:nvPr/>
        </p:nvSpPr>
        <p:spPr>
          <a:xfrm>
            <a:off x="685800" y="3352800"/>
            <a:ext cx="8153400" cy="1752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Enter a name for the new connection, without spaces or special characters.</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In the </a:t>
            </a:r>
            <a:r>
              <a:rPr lang="en-US" sz="2800" b="1" baseline="30000" dirty="0" err="1" smtClean="0">
                <a:latin typeface="Calibri" pitchFamily="34" charset="0"/>
                <a:cs typeface="Calibri" pitchFamily="34" charset="0"/>
              </a:rPr>
              <a:t>MySQL</a:t>
            </a:r>
            <a:r>
              <a:rPr lang="en-US" sz="2800" b="1" baseline="30000" dirty="0" smtClean="0">
                <a:latin typeface="Calibri" pitchFamily="34" charset="0"/>
                <a:cs typeface="Calibri" pitchFamily="34" charset="0"/>
              </a:rPr>
              <a:t> Server</a:t>
            </a:r>
            <a:r>
              <a:rPr lang="en-US" sz="2800" baseline="30000" dirty="0" smtClean="0">
                <a:latin typeface="Calibri" pitchFamily="34" charset="0"/>
                <a:cs typeface="Calibri" pitchFamily="34" charset="0"/>
              </a:rPr>
              <a:t> box, you enter an IP address or a server name for the computer hosting </a:t>
            </a:r>
            <a:r>
              <a:rPr lang="en-US" sz="2800" baseline="30000" dirty="0" err="1" smtClean="0">
                <a:latin typeface="Calibri" pitchFamily="34" charset="0"/>
                <a:cs typeface="Calibri" pitchFamily="34" charset="0"/>
              </a:rPr>
              <a:t>MySQL</a:t>
            </a:r>
            <a:r>
              <a:rPr lang="en-US" sz="2800" baseline="30000" dirty="0" smtClean="0">
                <a:latin typeface="Calibri" pitchFamily="34" charset="0"/>
                <a:cs typeface="Calibri" pitchFamily="34" charset="0"/>
              </a:rPr>
              <a:t>. If </a:t>
            </a:r>
            <a:r>
              <a:rPr lang="en-US" sz="2800" baseline="30000" dirty="0" err="1" smtClean="0">
                <a:latin typeface="Calibri" pitchFamily="34" charset="0"/>
                <a:cs typeface="Calibri" pitchFamily="34" charset="0"/>
              </a:rPr>
              <a:t>MySQL</a:t>
            </a:r>
            <a:r>
              <a:rPr lang="en-US" sz="2800" baseline="30000" dirty="0" smtClean="0">
                <a:latin typeface="Calibri" pitchFamily="34" charset="0"/>
                <a:cs typeface="Calibri" pitchFamily="34" charset="0"/>
              </a:rPr>
              <a:t> is running on the same computer as PHP, you can enter </a:t>
            </a:r>
            <a:r>
              <a:rPr lang="en-US" sz="2800" baseline="30000" dirty="0" err="1" smtClean="0">
                <a:latin typeface="Calibri" pitchFamily="34" charset="0"/>
                <a:cs typeface="Calibri" pitchFamily="34" charset="0"/>
              </a:rPr>
              <a:t>localhost</a:t>
            </a:r>
            <a:r>
              <a:rPr lang="en-US" sz="2800" baseline="30000" dirty="0" smtClean="0">
                <a:latin typeface="Calibri" pitchFamily="34" charset="0"/>
                <a:cs typeface="Calibri" pitchFamily="34" charset="0"/>
              </a:rPr>
              <a:t>.</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Enter your </a:t>
            </a:r>
            <a:r>
              <a:rPr lang="en-US" sz="2800" baseline="30000" dirty="0" err="1" smtClean="0">
                <a:latin typeface="Calibri" pitchFamily="34" charset="0"/>
                <a:cs typeface="Calibri" pitchFamily="34" charset="0"/>
              </a:rPr>
              <a:t>MySQL</a:t>
            </a:r>
            <a:r>
              <a:rPr lang="en-US" sz="2800" baseline="30000" dirty="0" smtClean="0">
                <a:latin typeface="Calibri" pitchFamily="34" charset="0"/>
                <a:cs typeface="Calibri" pitchFamily="34" charset="0"/>
              </a:rPr>
              <a:t> username and password.</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In the </a:t>
            </a:r>
            <a:r>
              <a:rPr lang="en-US" sz="2800" b="1" baseline="30000" dirty="0" smtClean="0">
                <a:latin typeface="Calibri" pitchFamily="34" charset="0"/>
                <a:cs typeface="Calibri" pitchFamily="34" charset="0"/>
              </a:rPr>
              <a:t>Database</a:t>
            </a:r>
            <a:r>
              <a:rPr lang="en-US" sz="2800" baseline="30000" dirty="0" smtClean="0">
                <a:latin typeface="Calibri" pitchFamily="34" charset="0"/>
                <a:cs typeface="Calibri" pitchFamily="34" charset="0"/>
              </a:rPr>
              <a:t> box, you enter the name of the database, or click </a:t>
            </a:r>
            <a:r>
              <a:rPr lang="en-US" sz="2800" b="1" baseline="30000" dirty="0" smtClean="0">
                <a:latin typeface="Calibri" pitchFamily="34" charset="0"/>
                <a:cs typeface="Calibri" pitchFamily="34" charset="0"/>
              </a:rPr>
              <a:t>Select</a:t>
            </a:r>
            <a:r>
              <a:rPr lang="en-US" sz="2800" baseline="30000" dirty="0" smtClean="0">
                <a:latin typeface="Calibri" pitchFamily="34" charset="0"/>
                <a:cs typeface="Calibri" pitchFamily="34" charset="0"/>
              </a:rPr>
              <a:t> and select the database from the list of </a:t>
            </a:r>
            <a:r>
              <a:rPr lang="en-US" sz="2800" baseline="30000" dirty="0" err="1" smtClean="0">
                <a:latin typeface="Calibri" pitchFamily="34" charset="0"/>
                <a:cs typeface="Calibri" pitchFamily="34" charset="0"/>
              </a:rPr>
              <a:t>MySQL</a:t>
            </a:r>
            <a:r>
              <a:rPr lang="en-US" sz="2800" baseline="30000" dirty="0" smtClean="0">
                <a:latin typeface="Calibri" pitchFamily="34" charset="0"/>
                <a:cs typeface="Calibri" pitchFamily="34" charset="0"/>
              </a:rPr>
              <a:t> databases, and click Test.</a:t>
            </a:r>
          </a:p>
          <a:p>
            <a:pPr lvl="1" indent="-274320">
              <a:lnSpc>
                <a:spcPts val="2100"/>
              </a:lnSpc>
              <a:spcBef>
                <a:spcPts val="0"/>
              </a:spcBef>
              <a:buClr>
                <a:schemeClr val="accent4">
                  <a:lumMod val="75000"/>
                </a:schemeClr>
              </a:buClr>
              <a:buFont typeface="Wingdings" pitchFamily="2" charset="2"/>
              <a:buChar char="Ø"/>
            </a:pPr>
            <a:endParaRPr lang="en-US" sz="2800" baseline="30000" dirty="0" smtClean="0">
              <a:latin typeface="Calibri" pitchFamily="34" charset="0"/>
              <a:cs typeface="Calibri" pitchFamily="34" charset="0"/>
            </a:endParaRPr>
          </a:p>
        </p:txBody>
      </p:sp>
      <p:grpSp>
        <p:nvGrpSpPr>
          <p:cNvPr id="13" name="Group 12"/>
          <p:cNvGrpSpPr/>
          <p:nvPr/>
        </p:nvGrpSpPr>
        <p:grpSpPr>
          <a:xfrm>
            <a:off x="381000" y="5105400"/>
            <a:ext cx="8235788" cy="647700"/>
            <a:chOff x="-158588" y="-500031"/>
            <a:chExt cx="8235788" cy="598933"/>
          </a:xfrm>
        </p:grpSpPr>
        <p:sp>
          <p:nvSpPr>
            <p:cNvPr id="14" name="Rounded Rectangle 13"/>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5" name="Rounded Rectangle 4"/>
            <p:cNvSpPr/>
            <p:nvPr/>
          </p:nvSpPr>
          <p:spPr>
            <a:xfrm>
              <a:off x="-158588" y="-361816"/>
              <a:ext cx="8004094" cy="3550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3. You might have to adjust the URL prefix in the </a:t>
              </a:r>
              <a:r>
                <a:rPr lang="en-US" sz="2400" b="1" baseline="30000" dirty="0" smtClean="0">
                  <a:solidFill>
                    <a:schemeClr val="tx1"/>
                  </a:solidFill>
                </a:rPr>
                <a:t>Site Setup </a:t>
              </a:r>
              <a:r>
                <a:rPr lang="en-US" sz="2400" baseline="30000" dirty="0" smtClean="0">
                  <a:solidFill>
                    <a:schemeClr val="tx1"/>
                  </a:solidFill>
                </a:rPr>
                <a:t>dialog box to get your connection to work. Click </a:t>
              </a:r>
              <a:r>
                <a:rPr lang="en-US" sz="2400" b="1" baseline="30000" dirty="0" smtClean="0">
                  <a:solidFill>
                    <a:schemeClr val="tx1"/>
                  </a:solidFill>
                </a:rPr>
                <a:t>OK</a:t>
              </a:r>
              <a:r>
                <a:rPr lang="en-US" sz="2400" baseline="30000" dirty="0" smtClean="0">
                  <a:solidFill>
                    <a:schemeClr val="tx1"/>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31</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View Live Data in Dreamweaver 1-2</a:t>
            </a:r>
            <a:endParaRPr lang="en-US" dirty="0"/>
          </a:p>
        </p:txBody>
      </p:sp>
      <p:sp>
        <p:nvSpPr>
          <p:cNvPr id="5" name="Rectangle 4"/>
          <p:cNvSpPr/>
          <p:nvPr/>
        </p:nvSpPr>
        <p:spPr>
          <a:xfrm>
            <a:off x="457200" y="838200"/>
            <a:ext cx="8153400" cy="990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View Live Data </a:t>
            </a:r>
            <a:r>
              <a:rPr lang="en-US" sz="2800" baseline="30000" dirty="0" smtClean="0">
                <a:latin typeface="Calibri" pitchFamily="34" charset="0"/>
                <a:cs typeface="Calibri" pitchFamily="34" charset="0"/>
              </a:rPr>
              <a:t>feature has been deprecated as of Dreamweaver CS5.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t>
            </a:r>
            <a:r>
              <a:rPr lang="en-US" sz="2800" b="1" baseline="30000" dirty="0" smtClean="0">
                <a:latin typeface="Calibri" pitchFamily="34" charset="0"/>
                <a:cs typeface="Calibri" pitchFamily="34" charset="0"/>
              </a:rPr>
              <a:t>Live </a:t>
            </a:r>
            <a:r>
              <a:rPr lang="en-US" sz="2800" baseline="30000" dirty="0" smtClean="0">
                <a:latin typeface="Calibri" pitchFamily="34" charset="0"/>
                <a:cs typeface="Calibri" pitchFamily="34" charset="0"/>
              </a:rPr>
              <a:t>view</a:t>
            </a:r>
            <a:r>
              <a:rPr lang="en-US" sz="2800" b="1" baseline="30000" dirty="0" smtClean="0">
                <a:latin typeface="Calibri" pitchFamily="34" charset="0"/>
                <a:cs typeface="Calibri" pitchFamily="34" charset="0"/>
              </a:rPr>
              <a:t> </a:t>
            </a:r>
            <a:r>
              <a:rPr lang="en-US" sz="2800" baseline="30000" dirty="0" smtClean="0">
                <a:latin typeface="Calibri" pitchFamily="34" charset="0"/>
                <a:cs typeface="Calibri" pitchFamily="34" charset="0"/>
              </a:rPr>
              <a:t>feature replaces this feature. Ensure the following to view live data in Live view:</a:t>
            </a:r>
          </a:p>
        </p:txBody>
      </p:sp>
      <p:sp>
        <p:nvSpPr>
          <p:cNvPr id="6" name="Rectangle 5"/>
          <p:cNvSpPr/>
          <p:nvPr/>
        </p:nvSpPr>
        <p:spPr>
          <a:xfrm>
            <a:off x="685800" y="1828800"/>
            <a:ext cx="8153400" cy="1600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A folder, such as a root folder on a ColdFusion server, local computer, or remote computer has been defined to process dynamic pages. </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In the </a:t>
            </a:r>
            <a:r>
              <a:rPr lang="en-US" sz="2800" b="1" baseline="30000" dirty="0" smtClean="0">
                <a:latin typeface="Calibri" pitchFamily="34" charset="0"/>
                <a:cs typeface="Calibri" pitchFamily="34" charset="0"/>
              </a:rPr>
              <a:t>Live</a:t>
            </a:r>
            <a:r>
              <a:rPr lang="en-US" sz="2800" baseline="30000" dirty="0" smtClean="0">
                <a:latin typeface="Calibri" pitchFamily="34" charset="0"/>
                <a:cs typeface="Calibri" pitchFamily="34" charset="0"/>
              </a:rPr>
              <a:t> view, if the page displays an error message, ensure that the URL prefix in the </a:t>
            </a:r>
            <a:r>
              <a:rPr lang="en-US" sz="2800" b="1" baseline="30000" dirty="0" smtClean="0">
                <a:latin typeface="Calibri" pitchFamily="34" charset="0"/>
                <a:cs typeface="Calibri" pitchFamily="34" charset="0"/>
              </a:rPr>
              <a:t>Site Setup</a:t>
            </a:r>
            <a:r>
              <a:rPr lang="en-US" sz="2800" baseline="30000" dirty="0" smtClean="0">
                <a:latin typeface="Calibri" pitchFamily="34" charset="0"/>
                <a:cs typeface="Calibri" pitchFamily="34" charset="0"/>
              </a:rPr>
              <a:t> dialog box is correct.</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Related files have been copied to the folder.</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All the required parameters are provided for the page.</a:t>
            </a:r>
          </a:p>
        </p:txBody>
      </p:sp>
      <p:sp>
        <p:nvSpPr>
          <p:cNvPr id="7" name="TextBox 6"/>
          <p:cNvSpPr txBox="1"/>
          <p:nvPr/>
        </p:nvSpPr>
        <p:spPr>
          <a:xfrm>
            <a:off x="533400" y="3654623"/>
            <a:ext cx="5208349" cy="307777"/>
          </a:xfrm>
          <a:prstGeom prst="rect">
            <a:avLst/>
          </a:prstGeom>
          <a:noFill/>
        </p:spPr>
        <p:txBody>
          <a:bodyPr wrap="none" rtlCol="0">
            <a:spAutoFit/>
          </a:bodyPr>
          <a:lstStyle/>
          <a:p>
            <a:r>
              <a:rPr lang="en-US" sz="2000" b="1" dirty="0" smtClean="0">
                <a:solidFill>
                  <a:schemeClr val="accent3">
                    <a:lumMod val="50000"/>
                  </a:schemeClr>
                </a:solidFill>
                <a:latin typeface="Calibri" pitchFamily="34" charset="0"/>
                <a:cs typeface="Calibri" pitchFamily="34" charset="0"/>
                <a:sym typeface="Wingdings"/>
              </a:rPr>
              <a:t> Provide the Page with Live Data in Live View</a:t>
            </a:r>
            <a:endParaRPr lang="en-US" sz="2000" b="1" dirty="0">
              <a:solidFill>
                <a:schemeClr val="accent3">
                  <a:lumMod val="50000"/>
                </a:schemeClr>
              </a:solidFill>
              <a:latin typeface="Calibri" pitchFamily="34" charset="0"/>
              <a:cs typeface="Calibri" pitchFamily="34" charset="0"/>
            </a:endParaRPr>
          </a:p>
        </p:txBody>
      </p:sp>
      <p:sp>
        <p:nvSpPr>
          <p:cNvPr id="8" name="Rectangle 7"/>
          <p:cNvSpPr/>
          <p:nvPr/>
        </p:nvSpPr>
        <p:spPr>
          <a:xfrm>
            <a:off x="457200" y="4114800"/>
            <a:ext cx="8153400" cy="381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provide the page with Live data in Live view, you follow these steps:</a:t>
            </a:r>
          </a:p>
        </p:txBody>
      </p:sp>
      <p:grpSp>
        <p:nvGrpSpPr>
          <p:cNvPr id="9" name="Group 8"/>
          <p:cNvGrpSpPr/>
          <p:nvPr/>
        </p:nvGrpSpPr>
        <p:grpSpPr>
          <a:xfrm>
            <a:off x="381000" y="4572000"/>
            <a:ext cx="8235788" cy="609600"/>
            <a:chOff x="-158588" y="-500031"/>
            <a:chExt cx="8235788" cy="612620"/>
          </a:xfrm>
        </p:grpSpPr>
        <p:sp>
          <p:nvSpPr>
            <p:cNvPr id="10" name="Rounded Rectangle 9"/>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1" name="Rounded Rectangle 4"/>
            <p:cNvSpPr/>
            <p:nvPr/>
          </p:nvSpPr>
          <p:spPr>
            <a:xfrm>
              <a:off x="-158588" y="-368908"/>
              <a:ext cx="8004094" cy="48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On the </a:t>
              </a:r>
              <a:r>
                <a:rPr lang="en-US" sz="2400" b="1" baseline="30000" dirty="0" smtClean="0">
                  <a:solidFill>
                    <a:schemeClr val="tx1"/>
                  </a:solidFill>
                </a:rPr>
                <a:t>View</a:t>
              </a:r>
              <a:r>
                <a:rPr lang="en-US" sz="2400" baseline="30000" dirty="0" smtClean="0">
                  <a:solidFill>
                    <a:schemeClr val="tx1"/>
                  </a:solidFill>
                </a:rPr>
                <a:t> menu, click </a:t>
              </a:r>
              <a:r>
                <a:rPr lang="en-US" sz="2400" b="1" baseline="30000" dirty="0" smtClean="0">
                  <a:solidFill>
                    <a:schemeClr val="tx1"/>
                  </a:solidFill>
                </a:rPr>
                <a:t>Live</a:t>
              </a:r>
              <a:r>
                <a:rPr lang="en-US" sz="2400" baseline="30000" dirty="0" smtClean="0">
                  <a:solidFill>
                    <a:schemeClr val="tx1"/>
                  </a:solidFill>
                </a:rPr>
                <a:t> </a:t>
              </a:r>
              <a:r>
                <a:rPr lang="en-US" sz="2400" b="1" baseline="30000" dirty="0" smtClean="0">
                  <a:solidFill>
                    <a:schemeClr val="tx1"/>
                  </a:solidFill>
                </a:rPr>
                <a:t>View Options</a:t>
              </a:r>
              <a:r>
                <a:rPr lang="en-US" sz="2400" baseline="30000" dirty="0" smtClean="0">
                  <a:solidFill>
                    <a:schemeClr val="tx1"/>
                  </a:solidFill>
                </a:rPr>
                <a:t>, and then click </a:t>
              </a:r>
              <a:r>
                <a:rPr lang="en-US" sz="2400" b="1" baseline="30000" dirty="0" smtClean="0">
                  <a:solidFill>
                    <a:schemeClr val="tx1"/>
                  </a:solidFill>
                </a:rPr>
                <a:t>HTTP Request Settings</a:t>
              </a:r>
              <a:r>
                <a:rPr lang="en-US" sz="2400" baseline="30000" dirty="0" smtClean="0">
                  <a:solidFill>
                    <a:schemeClr val="tx1"/>
                  </a:solidFill>
                </a:rPr>
                <a:t> to open the </a:t>
              </a:r>
              <a:r>
                <a:rPr lang="en-US" sz="2400" b="1" baseline="30000" dirty="0" smtClean="0">
                  <a:solidFill>
                    <a:schemeClr val="tx1"/>
                  </a:solidFill>
                </a:rPr>
                <a:t>Live View Settings </a:t>
              </a:r>
              <a:r>
                <a:rPr lang="en-US" sz="2400" baseline="30000" dirty="0" smtClean="0">
                  <a:solidFill>
                    <a:schemeClr val="tx1"/>
                  </a:solidFill>
                </a:rPr>
                <a:t>dialog box.</a:t>
              </a:r>
            </a:p>
          </p:txBody>
        </p:sp>
      </p:grpSp>
      <p:grpSp>
        <p:nvGrpSpPr>
          <p:cNvPr id="12" name="Group 11"/>
          <p:cNvGrpSpPr/>
          <p:nvPr/>
        </p:nvGrpSpPr>
        <p:grpSpPr>
          <a:xfrm>
            <a:off x="381000" y="5334000"/>
            <a:ext cx="8235788" cy="609600"/>
            <a:chOff x="-158588" y="-500031"/>
            <a:chExt cx="8235788" cy="612620"/>
          </a:xfrm>
        </p:grpSpPr>
        <p:sp>
          <p:nvSpPr>
            <p:cNvPr id="13" name="Rounded Rectangle 12"/>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4" name="Rounded Rectangle 4"/>
            <p:cNvSpPr/>
            <p:nvPr/>
          </p:nvSpPr>
          <p:spPr>
            <a:xfrm>
              <a:off x="-158588" y="-368908"/>
              <a:ext cx="8004094" cy="48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In the </a:t>
              </a:r>
              <a:r>
                <a:rPr lang="en-US" sz="2400" b="1" baseline="30000" dirty="0" smtClean="0">
                  <a:solidFill>
                    <a:schemeClr val="tx1"/>
                  </a:solidFill>
                </a:rPr>
                <a:t>URL Request </a:t>
              </a:r>
              <a:r>
                <a:rPr lang="en-US" sz="2400" baseline="30000" dirty="0" smtClean="0">
                  <a:solidFill>
                    <a:schemeClr val="tx1"/>
                  </a:solidFill>
                </a:rPr>
                <a:t>area, click the Plus (</a:t>
              </a:r>
              <a:r>
                <a:rPr lang="en-US" sz="2400" b="1" baseline="30000" dirty="0" smtClean="0">
                  <a:solidFill>
                    <a:schemeClr val="tx1"/>
                  </a:solidFill>
                </a:rPr>
                <a:t>+</a:t>
              </a:r>
              <a:r>
                <a:rPr lang="en-US" sz="2400" baseline="30000" dirty="0" smtClean="0">
                  <a:solidFill>
                    <a:schemeClr val="tx1"/>
                  </a:solidFill>
                </a:rPr>
                <a:t>) button and enter a parameter your page expects.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32</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View Live Data in Dreamweaver 2-2</a:t>
            </a:r>
            <a:endParaRPr lang="en-US" dirty="0"/>
          </a:p>
        </p:txBody>
      </p:sp>
      <p:grpSp>
        <p:nvGrpSpPr>
          <p:cNvPr id="5" name="Group 4"/>
          <p:cNvGrpSpPr/>
          <p:nvPr/>
        </p:nvGrpSpPr>
        <p:grpSpPr>
          <a:xfrm>
            <a:off x="381000" y="892477"/>
            <a:ext cx="8235788" cy="707723"/>
            <a:chOff x="-158588" y="-500031"/>
            <a:chExt cx="8235788" cy="711230"/>
          </a:xfrm>
        </p:grpSpPr>
        <p:sp>
          <p:nvSpPr>
            <p:cNvPr id="6" name="Rounded Rectangle 5"/>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7" name="Rounded Rectangle 4"/>
            <p:cNvSpPr/>
            <p:nvPr/>
          </p:nvSpPr>
          <p:spPr>
            <a:xfrm>
              <a:off x="-158588" y="-270298"/>
              <a:ext cx="8004094" cy="48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Specify a name and a test value for each parameter.</a:t>
              </a:r>
            </a:p>
          </p:txBody>
        </p:sp>
      </p:grpSp>
      <p:grpSp>
        <p:nvGrpSpPr>
          <p:cNvPr id="8" name="Group 7"/>
          <p:cNvGrpSpPr/>
          <p:nvPr/>
        </p:nvGrpSpPr>
        <p:grpSpPr>
          <a:xfrm>
            <a:off x="381000" y="1730677"/>
            <a:ext cx="8235788" cy="653446"/>
            <a:chOff x="-158588" y="-500031"/>
            <a:chExt cx="8235788" cy="656684"/>
          </a:xfrm>
        </p:grpSpPr>
        <p:sp>
          <p:nvSpPr>
            <p:cNvPr id="9" name="Rounded Rectangle 8"/>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0" name="Rounded Rectangle 4"/>
            <p:cNvSpPr/>
            <p:nvPr/>
          </p:nvSpPr>
          <p:spPr>
            <a:xfrm>
              <a:off x="-158588" y="-324844"/>
              <a:ext cx="8004094" cy="48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In the </a:t>
              </a:r>
              <a:r>
                <a:rPr lang="en-US" sz="2400" b="1" baseline="30000" dirty="0" smtClean="0">
                  <a:solidFill>
                    <a:schemeClr val="tx1"/>
                  </a:solidFill>
                </a:rPr>
                <a:t>Method</a:t>
              </a:r>
              <a:r>
                <a:rPr lang="en-US" sz="2400" baseline="30000" dirty="0" smtClean="0">
                  <a:solidFill>
                    <a:schemeClr val="tx1"/>
                  </a:solidFill>
                </a:rPr>
                <a:t> pop-up menu, select the </a:t>
              </a:r>
              <a:r>
                <a:rPr lang="en-US" sz="2400" b="1" baseline="30000" dirty="0" smtClean="0">
                  <a:solidFill>
                    <a:schemeClr val="tx1"/>
                  </a:solidFill>
                </a:rPr>
                <a:t>HTML </a:t>
              </a:r>
              <a:r>
                <a:rPr lang="en-US" sz="2400" baseline="30000" dirty="0" smtClean="0">
                  <a:solidFill>
                    <a:schemeClr val="tx1"/>
                  </a:solidFill>
                </a:rPr>
                <a:t>form method your page expects: </a:t>
              </a:r>
              <a:r>
                <a:rPr lang="en-US" sz="2400" b="1" baseline="30000" dirty="0" smtClean="0">
                  <a:solidFill>
                    <a:schemeClr val="tx1"/>
                  </a:solidFill>
                </a:rPr>
                <a:t>POST</a:t>
              </a:r>
              <a:r>
                <a:rPr lang="en-US" sz="2400" baseline="30000" dirty="0" smtClean="0">
                  <a:solidFill>
                    <a:schemeClr val="tx1"/>
                  </a:solidFill>
                </a:rPr>
                <a:t> or </a:t>
              </a:r>
              <a:r>
                <a:rPr lang="en-US" sz="2400" b="1" baseline="30000" dirty="0" smtClean="0">
                  <a:solidFill>
                    <a:schemeClr val="tx1"/>
                  </a:solidFill>
                </a:rPr>
                <a:t>GET</a:t>
              </a:r>
              <a:r>
                <a:rPr lang="en-US" sz="2400" baseline="30000" dirty="0" smtClean="0">
                  <a:solidFill>
                    <a:schemeClr val="tx1"/>
                  </a:solidFill>
                </a:rPr>
                <a:t>.</a:t>
              </a:r>
            </a:p>
          </p:txBody>
        </p:sp>
      </p:grpSp>
      <p:grpSp>
        <p:nvGrpSpPr>
          <p:cNvPr id="11" name="Group 10"/>
          <p:cNvGrpSpPr/>
          <p:nvPr/>
        </p:nvGrpSpPr>
        <p:grpSpPr>
          <a:xfrm>
            <a:off x="381000" y="2546954"/>
            <a:ext cx="8235788" cy="805846"/>
            <a:chOff x="-158588" y="-500031"/>
            <a:chExt cx="8235788" cy="598933"/>
          </a:xfrm>
        </p:grpSpPr>
        <p:sp>
          <p:nvSpPr>
            <p:cNvPr id="12" name="Rounded Rectangle 11"/>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3" name="Rounded Rectangle 4"/>
            <p:cNvSpPr/>
            <p:nvPr/>
          </p:nvSpPr>
          <p:spPr>
            <a:xfrm>
              <a:off x="-158588" y="-383998"/>
              <a:ext cx="8004094" cy="48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In the </a:t>
              </a:r>
              <a:r>
                <a:rPr lang="en-US" sz="2400" b="1" baseline="30000" dirty="0" smtClean="0">
                  <a:solidFill>
                    <a:schemeClr val="tx1"/>
                  </a:solidFill>
                </a:rPr>
                <a:t>Initialization Script </a:t>
              </a:r>
              <a:r>
                <a:rPr lang="en-US" sz="2400" baseline="30000" dirty="0" smtClean="0">
                  <a:solidFill>
                    <a:schemeClr val="tx1"/>
                  </a:solidFill>
                </a:rPr>
                <a:t>text area, include any source code you want to insert at the top of the page before it runs. Initialization scripts usually consist of code that sets session variables.</a:t>
              </a:r>
            </a:p>
          </p:txBody>
        </p:sp>
      </p:grpSp>
      <p:grpSp>
        <p:nvGrpSpPr>
          <p:cNvPr id="14" name="Group 13"/>
          <p:cNvGrpSpPr/>
          <p:nvPr/>
        </p:nvGrpSpPr>
        <p:grpSpPr>
          <a:xfrm>
            <a:off x="381000" y="3613754"/>
            <a:ext cx="8235788" cy="805846"/>
            <a:chOff x="-158588" y="-500031"/>
            <a:chExt cx="8235788" cy="661482"/>
          </a:xfrm>
        </p:grpSpPr>
        <p:sp>
          <p:nvSpPr>
            <p:cNvPr id="15" name="Rounded Rectangle 14"/>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6" name="Rounded Rectangle 4"/>
            <p:cNvSpPr/>
            <p:nvPr/>
          </p:nvSpPr>
          <p:spPr>
            <a:xfrm>
              <a:off x="-158588" y="-320046"/>
              <a:ext cx="8004094" cy="48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To save your settings for the current page, click </a:t>
              </a:r>
              <a:r>
                <a:rPr lang="en-US" sz="2400" b="1" baseline="30000" dirty="0" smtClean="0">
                  <a:solidFill>
                    <a:schemeClr val="tx1"/>
                  </a:solidFill>
                </a:rPr>
                <a:t>Save Settings For This Document</a:t>
              </a:r>
              <a:r>
                <a:rPr lang="en-US" sz="2400" baseline="30000" dirty="0" smtClean="0">
                  <a:solidFill>
                    <a:schemeClr val="tx1"/>
                  </a:solidFill>
                </a:rPr>
                <a:t>, and click </a:t>
              </a:r>
              <a:r>
                <a:rPr lang="en-US" sz="2400" b="1" baseline="30000" dirty="0" smtClean="0">
                  <a:solidFill>
                    <a:schemeClr val="tx1"/>
                  </a:solidFill>
                </a:rPr>
                <a:t>OK</a:t>
              </a:r>
              <a:r>
                <a:rPr lang="en-US" sz="2400" baseline="30000" dirty="0" smtClean="0">
                  <a:solidFill>
                    <a:schemeClr val="tx1"/>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33</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Displaying XML Data in Web Pages 1-4</a:t>
            </a:r>
            <a:endParaRPr lang="en-US" dirty="0"/>
          </a:p>
        </p:txBody>
      </p:sp>
      <p:sp>
        <p:nvSpPr>
          <p:cNvPr id="5" name="Rectangle 4"/>
          <p:cNvSpPr/>
          <p:nvPr/>
        </p:nvSpPr>
        <p:spPr>
          <a:xfrm>
            <a:off x="457200" y="1295400"/>
            <a:ext cx="8153400" cy="1676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XML stands for Extensible Markup Language and XSL stands for Extensible </a:t>
            </a:r>
            <a:r>
              <a:rPr lang="en-US" sz="2800" baseline="30000" dirty="0" err="1" smtClean="0">
                <a:latin typeface="Calibri" pitchFamily="34" charset="0"/>
                <a:cs typeface="Calibri" pitchFamily="34" charset="0"/>
              </a:rPr>
              <a:t>Stylesheet</a:t>
            </a:r>
            <a:r>
              <a:rPr lang="en-US" sz="2800" baseline="30000" dirty="0" smtClean="0">
                <a:latin typeface="Calibri" pitchFamily="34" charset="0"/>
                <a:cs typeface="Calibri" pitchFamily="34" charset="0"/>
              </a:rPr>
              <a:t> Language. XML is a markup language much similar to HTML.</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It allows users to define their own tags and own document structure, whereas the XSL formats the work and displays the same in the browser.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XSL is more than just a style sheet. It consists of the following three parts:</a:t>
            </a:r>
          </a:p>
        </p:txBody>
      </p:sp>
      <p:grpSp>
        <p:nvGrpSpPr>
          <p:cNvPr id="6" name="Group 5"/>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7" name="Rounded Rectangle 6"/>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8"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About Using XML and XSL with Web Pages</a:t>
              </a:r>
              <a:endParaRPr lang="en-US" sz="2000" b="1" kern="1200" dirty="0">
                <a:solidFill>
                  <a:schemeClr val="bg1"/>
                </a:solidFill>
                <a:latin typeface="Calibri" pitchFamily="34" charset="0"/>
                <a:cs typeface="Calibri" pitchFamily="34" charset="0"/>
              </a:endParaRPr>
            </a:p>
          </p:txBody>
        </p:sp>
      </p:grpSp>
      <p:graphicFrame>
        <p:nvGraphicFramePr>
          <p:cNvPr id="12" name="Diagram 11"/>
          <p:cNvGraphicFramePr/>
          <p:nvPr/>
        </p:nvGraphicFramePr>
        <p:xfrm>
          <a:off x="914400" y="2819400"/>
          <a:ext cx="76200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graphicEl>
                                              <a:dgm id="{BA6D28AA-79AE-468C-92AF-1B3BA54E5829}"/>
                                            </p:graphicEl>
                                          </p:spTgt>
                                        </p:tgtEl>
                                        <p:attrNameLst>
                                          <p:attrName>style.visibility</p:attrName>
                                        </p:attrNameLst>
                                      </p:cBhvr>
                                      <p:to>
                                        <p:strVal val="visible"/>
                                      </p:to>
                                    </p:set>
                                    <p:animEffect transition="in" filter="blinds(horizontal)">
                                      <p:cBhvr>
                                        <p:cTn id="17" dur="500"/>
                                        <p:tgtEl>
                                          <p:spTgt spid="12">
                                            <p:graphicEl>
                                              <a:dgm id="{BA6D28AA-79AE-468C-92AF-1B3BA54E582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graphicEl>
                                              <a:dgm id="{8CC8E8B8-E8CF-49D1-825A-AAC1EA25AAED}"/>
                                            </p:graphicEl>
                                          </p:spTgt>
                                        </p:tgtEl>
                                        <p:attrNameLst>
                                          <p:attrName>style.visibility</p:attrName>
                                        </p:attrNameLst>
                                      </p:cBhvr>
                                      <p:to>
                                        <p:strVal val="visible"/>
                                      </p:to>
                                    </p:set>
                                    <p:animEffect transition="in" filter="blinds(horizontal)">
                                      <p:cBhvr>
                                        <p:cTn id="22" dur="500"/>
                                        <p:tgtEl>
                                          <p:spTgt spid="12">
                                            <p:graphicEl>
                                              <a:dgm id="{8CC8E8B8-E8CF-49D1-825A-AAC1EA25AAE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graphicEl>
                                              <a:dgm id="{89E74032-EAEF-47D0-8446-7CD058F7FAD3}"/>
                                            </p:graphicEl>
                                          </p:spTgt>
                                        </p:tgtEl>
                                        <p:attrNameLst>
                                          <p:attrName>style.visibility</p:attrName>
                                        </p:attrNameLst>
                                      </p:cBhvr>
                                      <p:to>
                                        <p:strVal val="visible"/>
                                      </p:to>
                                    </p:set>
                                    <p:animEffect transition="in" filter="blinds(horizontal)">
                                      <p:cBhvr>
                                        <p:cTn id="27" dur="500"/>
                                        <p:tgtEl>
                                          <p:spTgt spid="12">
                                            <p:graphicEl>
                                              <a:dgm id="{89E74032-EAEF-47D0-8446-7CD058F7FAD3}"/>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graphicEl>
                                              <a:dgm id="{EAC038EA-CD33-4F31-8AE8-8CE5E530A12A}"/>
                                            </p:graphicEl>
                                          </p:spTgt>
                                        </p:tgtEl>
                                        <p:attrNameLst>
                                          <p:attrName>style.visibility</p:attrName>
                                        </p:attrNameLst>
                                      </p:cBhvr>
                                      <p:to>
                                        <p:strVal val="visible"/>
                                      </p:to>
                                    </p:set>
                                    <p:animEffect transition="in" filter="blinds(horizontal)">
                                      <p:cBhvr>
                                        <p:cTn id="32" dur="500"/>
                                        <p:tgtEl>
                                          <p:spTgt spid="12">
                                            <p:graphicEl>
                                              <a:dgm id="{EAC038EA-CD33-4F31-8AE8-8CE5E530A12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
                                            <p:graphicEl>
                                              <a:dgm id="{56BF5E32-CEAA-4165-99AD-0E8D7A26C337}"/>
                                            </p:graphicEl>
                                          </p:spTgt>
                                        </p:tgtEl>
                                        <p:attrNameLst>
                                          <p:attrName>style.visibility</p:attrName>
                                        </p:attrNameLst>
                                      </p:cBhvr>
                                      <p:to>
                                        <p:strVal val="visible"/>
                                      </p:to>
                                    </p:set>
                                    <p:animEffect transition="in" filter="blinds(horizontal)">
                                      <p:cBhvr>
                                        <p:cTn id="37" dur="500"/>
                                        <p:tgtEl>
                                          <p:spTgt spid="12">
                                            <p:graphicEl>
                                              <a:dgm id="{56BF5E32-CEAA-4165-99AD-0E8D7A26C337}"/>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2">
                                            <p:graphicEl>
                                              <a:dgm id="{1F50A5AF-DCF1-497E-A3CA-7B9C4DA4CC3D}"/>
                                            </p:graphicEl>
                                          </p:spTgt>
                                        </p:tgtEl>
                                        <p:attrNameLst>
                                          <p:attrName>style.visibility</p:attrName>
                                        </p:attrNameLst>
                                      </p:cBhvr>
                                      <p:to>
                                        <p:strVal val="visible"/>
                                      </p:to>
                                    </p:set>
                                    <p:animEffect transition="in" filter="blinds(horizontal)">
                                      <p:cBhvr>
                                        <p:cTn id="42" dur="500"/>
                                        <p:tgtEl>
                                          <p:spTgt spid="12">
                                            <p:graphicEl>
                                              <a:dgm id="{1F50A5AF-DCF1-497E-A3CA-7B9C4DA4CC3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12" grpId="0">
        <p:bldSub>
          <a:bldDgm bld="lvlOne"/>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34</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Displaying XML Data in Web Pages 2-4</a:t>
            </a:r>
            <a:endParaRPr lang="en-US" dirty="0"/>
          </a:p>
        </p:txBody>
      </p:sp>
      <p:grpSp>
        <p:nvGrpSpPr>
          <p:cNvPr id="8" name="Group 7"/>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9" name="Rounded Rectangle 8"/>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10"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About Server-side XSL Transformations</a:t>
              </a:r>
              <a:endParaRPr lang="en-US" sz="2000" b="1" kern="1200" dirty="0">
                <a:solidFill>
                  <a:schemeClr val="bg1"/>
                </a:solidFill>
                <a:latin typeface="Calibri" pitchFamily="34" charset="0"/>
                <a:cs typeface="Calibri" pitchFamily="34" charset="0"/>
              </a:endParaRPr>
            </a:p>
          </p:txBody>
        </p:sp>
      </p:grpSp>
      <p:sp>
        <p:nvSpPr>
          <p:cNvPr id="11" name="Rectangle 10"/>
          <p:cNvSpPr/>
          <p:nvPr/>
        </p:nvSpPr>
        <p:spPr>
          <a:xfrm>
            <a:off x="457200" y="1295400"/>
            <a:ext cx="8153400" cy="1981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process in which a server does the XSL transformation for an XML document is known as server-side XSL transformation.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For implementing server-side XSL transform access, application server is required. Dreamweaver provides special options to create XSLT pages.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Dreamweaver also creates two types of XSLT pages, namely, XSLT (Entire page), and XSLT (Fragment).</a:t>
            </a:r>
          </a:p>
        </p:txBody>
      </p:sp>
      <p:grpSp>
        <p:nvGrpSpPr>
          <p:cNvPr id="12" name="Group 11"/>
          <p:cNvGrpSpPr/>
          <p:nvPr/>
        </p:nvGrpSpPr>
        <p:grpSpPr>
          <a:xfrm>
            <a:off x="381000" y="31242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13" name="Rounded Rectangle 12"/>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14"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About Client-side XSL Transformations</a:t>
              </a:r>
              <a:endParaRPr lang="en-US" sz="2000" b="1" kern="1200" dirty="0">
                <a:solidFill>
                  <a:schemeClr val="bg1"/>
                </a:solidFill>
                <a:latin typeface="Calibri" pitchFamily="34" charset="0"/>
                <a:cs typeface="Calibri" pitchFamily="34" charset="0"/>
              </a:endParaRPr>
            </a:p>
          </p:txBody>
        </p:sp>
      </p:grpSp>
      <p:sp>
        <p:nvSpPr>
          <p:cNvPr id="15" name="Rectangle 14"/>
          <p:cNvSpPr/>
          <p:nvPr/>
        </p:nvSpPr>
        <p:spPr>
          <a:xfrm>
            <a:off x="457200" y="3657600"/>
            <a:ext cx="8153400" cy="2209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When the XSL transformation of an XML data is done at the client-site, it is called as the client-side transformation.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Client-side XSL transformation is only possible on the modern browsers.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Client-side transformations require manipulation of the XML file that contains the data, which needs to be displayed.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Dreamweaver can be used to create the XSLT pages and link it to the XML document.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35</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Displaying XML Data in Web Pages 3-4</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About XML-Data and Repeating Elements</a:t>
              </a:r>
              <a:endParaRPr lang="en-US" sz="2000" b="1" kern="1200" dirty="0">
                <a:solidFill>
                  <a:schemeClr val="bg1"/>
                </a:solidFill>
                <a:latin typeface="Calibri" pitchFamily="34" charset="0"/>
                <a:cs typeface="Calibri" pitchFamily="34" charset="0"/>
              </a:endParaRPr>
            </a:p>
          </p:txBody>
        </p:sp>
      </p:grpSp>
      <p:sp>
        <p:nvSpPr>
          <p:cNvPr id="8" name="Rectangle 7"/>
          <p:cNvSpPr/>
          <p:nvPr/>
        </p:nvSpPr>
        <p:spPr>
          <a:xfrm>
            <a:off x="457200" y="1371600"/>
            <a:ext cx="8153400" cy="1981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Repeat Region XSLT object allows displaying repeating elements from an XML file within a page.</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display the repeating XML element, on the </a:t>
            </a:r>
            <a:r>
              <a:rPr lang="en-US" sz="2800" b="1" baseline="30000" dirty="0" smtClean="0">
                <a:latin typeface="Calibri" pitchFamily="34" charset="0"/>
                <a:cs typeface="Calibri" pitchFamily="34" charset="0"/>
              </a:rPr>
              <a:t>File</a:t>
            </a:r>
            <a:r>
              <a:rPr lang="en-US" sz="2800" baseline="30000" dirty="0" smtClean="0">
                <a:latin typeface="Calibri" pitchFamily="34" charset="0"/>
                <a:cs typeface="Calibri" pitchFamily="34" charset="0"/>
              </a:rPr>
              <a:t> menu, you click </a:t>
            </a:r>
            <a:r>
              <a:rPr lang="en-US" sz="2800" b="1" baseline="30000" dirty="0" smtClean="0">
                <a:latin typeface="Calibri" pitchFamily="34" charset="0"/>
                <a:cs typeface="Calibri" pitchFamily="34" charset="0"/>
              </a:rPr>
              <a:t>New</a:t>
            </a:r>
            <a:r>
              <a:rPr lang="en-US" sz="2800" baseline="30000" dirty="0" smtClean="0">
                <a:latin typeface="Calibri" pitchFamily="34" charset="0"/>
                <a:cs typeface="Calibri" pitchFamily="34" charset="0"/>
              </a:rPr>
              <a:t>, </a:t>
            </a:r>
            <a:r>
              <a:rPr lang="en-US" sz="2800" baseline="30000" dirty="0" smtClean="0">
                <a:latin typeface="Calibri" pitchFamily="34" charset="0"/>
                <a:cs typeface="Calibri" pitchFamily="34" charset="0"/>
              </a:rPr>
              <a:t>and then, </a:t>
            </a:r>
            <a:r>
              <a:rPr lang="en-US" sz="2800" baseline="30000" dirty="0" smtClean="0">
                <a:latin typeface="Calibri" pitchFamily="34" charset="0"/>
                <a:cs typeface="Calibri" pitchFamily="34" charset="0"/>
              </a:rPr>
              <a:t>click </a:t>
            </a:r>
            <a:r>
              <a:rPr lang="en-US" sz="2800" b="1" baseline="30000" dirty="0" smtClean="0">
                <a:latin typeface="Calibri" pitchFamily="34" charset="0"/>
                <a:cs typeface="Calibri" pitchFamily="34" charset="0"/>
              </a:rPr>
              <a:t>Blank Page</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the </a:t>
            </a:r>
            <a:r>
              <a:rPr lang="en-US" sz="2800" b="1" baseline="30000" dirty="0" smtClean="0">
                <a:latin typeface="Calibri" pitchFamily="34" charset="0"/>
                <a:cs typeface="Calibri" pitchFamily="34" charset="0"/>
              </a:rPr>
              <a:t>Page Type </a:t>
            </a:r>
            <a:r>
              <a:rPr lang="en-US" sz="2800" baseline="30000" dirty="0" smtClean="0">
                <a:latin typeface="Calibri" pitchFamily="34" charset="0"/>
                <a:cs typeface="Calibri" pitchFamily="34" charset="0"/>
              </a:rPr>
              <a:t>section, click </a:t>
            </a:r>
            <a:r>
              <a:rPr lang="en-US" sz="2800" b="1" baseline="30000" dirty="0" smtClean="0">
                <a:latin typeface="Calibri" pitchFamily="34" charset="0"/>
                <a:cs typeface="Calibri" pitchFamily="34" charset="0"/>
              </a:rPr>
              <a:t>XSLT(Entire Page)</a:t>
            </a:r>
            <a:r>
              <a:rPr lang="en-US" sz="2800" baseline="30000" dirty="0" smtClean="0">
                <a:latin typeface="Calibri" pitchFamily="34" charset="0"/>
                <a:cs typeface="Calibri" pitchFamily="34" charset="0"/>
              </a:rPr>
              <a:t>. The </a:t>
            </a:r>
            <a:r>
              <a:rPr lang="en-US" sz="2800" b="1" baseline="30000" dirty="0" smtClean="0">
                <a:latin typeface="Calibri" pitchFamily="34" charset="0"/>
                <a:cs typeface="Calibri" pitchFamily="34" charset="0"/>
              </a:rPr>
              <a:t>Locate XML Source </a:t>
            </a:r>
            <a:r>
              <a:rPr lang="en-US" sz="2800" baseline="30000" dirty="0" smtClean="0">
                <a:latin typeface="Calibri" pitchFamily="34" charset="0"/>
                <a:cs typeface="Calibri" pitchFamily="34" charset="0"/>
              </a:rPr>
              <a:t>dialog box appears as shown in the following figure. You can locate the source files by selecting from either of the two options provided in the dialog box.</a:t>
            </a:r>
          </a:p>
        </p:txBody>
      </p:sp>
      <p:pic>
        <p:nvPicPr>
          <p:cNvPr id="10" name="Picture 9" descr="Figure 6.12.tif"/>
          <p:cNvPicPr>
            <a:picLocks noChangeAspect="1"/>
          </p:cNvPicPr>
          <p:nvPr/>
        </p:nvPicPr>
        <p:blipFill>
          <a:blip r:embed="rId2"/>
          <a:stretch>
            <a:fillRect/>
          </a:stretch>
        </p:blipFill>
        <p:spPr>
          <a:xfrm>
            <a:off x="2971800" y="3200400"/>
            <a:ext cx="3796145" cy="1828800"/>
          </a:xfrm>
          <a:prstGeom prst="rect">
            <a:avLst/>
          </a:prstGeom>
        </p:spPr>
      </p:pic>
      <p:sp>
        <p:nvSpPr>
          <p:cNvPr id="11" name="Rectangle 10"/>
          <p:cNvSpPr/>
          <p:nvPr/>
        </p:nvSpPr>
        <p:spPr>
          <a:xfrm>
            <a:off x="457200" y="5257800"/>
            <a:ext cx="8153400" cy="1371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Browse the appropriate file and then, on the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menu, click the </a:t>
            </a:r>
            <a:r>
              <a:rPr lang="en-US" sz="2800" b="1" baseline="30000" dirty="0" smtClean="0">
                <a:latin typeface="Calibri" pitchFamily="34" charset="0"/>
                <a:cs typeface="Calibri" pitchFamily="34" charset="0"/>
              </a:rPr>
              <a:t>Table</a:t>
            </a:r>
            <a:r>
              <a:rPr lang="en-US" sz="2800" baseline="30000" dirty="0" smtClean="0">
                <a:latin typeface="Calibri" pitchFamily="34" charset="0"/>
                <a:cs typeface="Calibri" pitchFamily="34" charset="0"/>
              </a:rPr>
              <a:t> command. In the pop-up box table, enter value </a:t>
            </a:r>
            <a:r>
              <a:rPr lang="en-US" sz="2800" baseline="30000" dirty="0" smtClean="0">
                <a:cs typeface="Courier New" pitchFamily="49" charset="0"/>
              </a:rPr>
              <a:t>2</a:t>
            </a:r>
            <a:r>
              <a:rPr lang="en-US" sz="2800" baseline="30000" dirty="0" smtClean="0">
                <a:latin typeface="Calibri" pitchFamily="34" charset="0"/>
                <a:cs typeface="Calibri" pitchFamily="34" charset="0"/>
              </a:rPr>
              <a:t> against the </a:t>
            </a:r>
            <a:r>
              <a:rPr lang="en-US" sz="2800" b="1" baseline="30000" dirty="0" smtClean="0">
                <a:latin typeface="Calibri" pitchFamily="34" charset="0"/>
                <a:cs typeface="Calibri" pitchFamily="34" charset="0"/>
              </a:rPr>
              <a:t>Rows</a:t>
            </a:r>
            <a:r>
              <a:rPr lang="en-US" sz="2800" baseline="30000" dirty="0" smtClean="0">
                <a:latin typeface="Calibri" pitchFamily="34" charset="0"/>
                <a:cs typeface="Calibri" pitchFamily="34" charset="0"/>
              </a:rPr>
              <a:t> box and the </a:t>
            </a:r>
            <a:r>
              <a:rPr lang="en-US" sz="2800" b="1" baseline="30000" dirty="0" smtClean="0">
                <a:latin typeface="Calibri" pitchFamily="34" charset="0"/>
                <a:cs typeface="Calibri" pitchFamily="34" charset="0"/>
              </a:rPr>
              <a:t>Columns</a:t>
            </a:r>
            <a:r>
              <a:rPr lang="en-US" sz="2800" baseline="30000" dirty="0" smtClean="0">
                <a:latin typeface="Calibri" pitchFamily="34" charset="0"/>
                <a:cs typeface="Calibri" pitchFamily="34" charset="0"/>
              </a:rPr>
              <a:t> box.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Place the cursor in the cell and </a:t>
            </a:r>
            <a:r>
              <a:rPr lang="en-US" sz="2800" baseline="30000" dirty="0" smtClean="0">
                <a:latin typeface="Calibri" pitchFamily="34" charset="0"/>
                <a:cs typeface="Calibri" pitchFamily="34" charset="0"/>
              </a:rPr>
              <a:t>double-click the </a:t>
            </a:r>
            <a:r>
              <a:rPr lang="en-US" sz="2800" baseline="30000" dirty="0" smtClean="0">
                <a:latin typeface="Calibri" pitchFamily="34" charset="0"/>
                <a:cs typeface="Calibri" pitchFamily="34" charset="0"/>
              </a:rPr>
              <a:t>element which is needed to be displayed from the </a:t>
            </a:r>
            <a:r>
              <a:rPr lang="en-US" sz="2800" b="1" baseline="30000" dirty="0" smtClean="0">
                <a:latin typeface="Calibri" pitchFamily="34" charset="0"/>
                <a:cs typeface="Calibri" pitchFamily="34" charset="0"/>
              </a:rPr>
              <a:t>Application Binding </a:t>
            </a:r>
            <a:r>
              <a:rPr lang="en-US" sz="2800" baseline="30000" dirty="0" smtClean="0">
                <a:latin typeface="Calibri" pitchFamily="34" charset="0"/>
                <a:cs typeface="Calibri" pitchFamily="34" charset="0"/>
              </a:rPr>
              <a:t>tree structure.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Save the file and publish to see the preview.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ou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36</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Displaying XML Data in Web Pages 4-4</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About Previewing XML Data</a:t>
              </a:r>
              <a:endParaRPr lang="en-US" sz="2000" b="1" kern="1200" dirty="0">
                <a:solidFill>
                  <a:schemeClr val="bg1"/>
                </a:solidFill>
                <a:latin typeface="Calibri" pitchFamily="34" charset="0"/>
                <a:cs typeface="Calibri" pitchFamily="34" charset="0"/>
              </a:endParaRPr>
            </a:p>
          </p:txBody>
        </p:sp>
      </p:grpSp>
      <p:sp>
        <p:nvSpPr>
          <p:cNvPr id="8" name="Rectangle 7"/>
          <p:cNvSpPr/>
          <p:nvPr/>
        </p:nvSpPr>
        <p:spPr>
          <a:xfrm>
            <a:off x="457200" y="1371600"/>
            <a:ext cx="8153400" cy="2209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preview of XML data using </a:t>
            </a:r>
            <a:r>
              <a:rPr lang="en-US" sz="2800" b="1" baseline="30000" dirty="0" smtClean="0">
                <a:latin typeface="Calibri" pitchFamily="34" charset="0"/>
                <a:cs typeface="Calibri" pitchFamily="34" charset="0"/>
              </a:rPr>
              <a:t>Preview in Browser </a:t>
            </a:r>
            <a:r>
              <a:rPr lang="en-US" sz="2800" baseline="30000" dirty="0" smtClean="0">
                <a:latin typeface="Calibri" pitchFamily="34" charset="0"/>
                <a:cs typeface="Calibri" pitchFamily="34" charset="0"/>
              </a:rPr>
              <a:t>option differs from situation to situation.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For dynamic pages containing XSLT fragments, the application server always performs the transformation.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At other times, either Dreamweaver or the browser might be performing the transformation.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table lists the situations when using Preview in Browser, and the engines that perform the respective transformations.</a:t>
            </a:r>
          </a:p>
        </p:txBody>
      </p:sp>
      <p:graphicFrame>
        <p:nvGraphicFramePr>
          <p:cNvPr id="9" name="Table 8"/>
          <p:cNvGraphicFramePr>
            <a:graphicFrameLocks noGrp="1"/>
          </p:cNvGraphicFramePr>
          <p:nvPr>
            <p:extLst>
              <p:ext uri="{D42A27DB-BD31-4B8C-83A1-F6EECF244321}">
                <p14:modId xmlns="" xmlns:p14="http://schemas.microsoft.com/office/powerpoint/2010/main" val="1342121628"/>
              </p:ext>
            </p:extLst>
          </p:nvPr>
        </p:nvGraphicFramePr>
        <p:xfrm>
          <a:off x="685800" y="3677920"/>
          <a:ext cx="8001000" cy="2661920"/>
        </p:xfrm>
        <a:graphic>
          <a:graphicData uri="http://schemas.openxmlformats.org/drawingml/2006/table">
            <a:tbl>
              <a:tblPr firstRow="1" bandRow="1">
                <a:effectLst>
                  <a:innerShdw blurRad="63500" dist="50800" dir="8100000">
                    <a:prstClr val="black">
                      <a:alpha val="50000"/>
                    </a:prstClr>
                  </a:innerShdw>
                </a:effectLst>
                <a:tableStyleId>{5C22544A-7EE6-4342-B048-85BDC9FD1C3A}</a:tableStyleId>
              </a:tblPr>
              <a:tblGrid>
                <a:gridCol w="3505200"/>
                <a:gridCol w="4495800"/>
              </a:tblGrid>
              <a:tr h="398795">
                <a:tc>
                  <a:txBody>
                    <a:bodyPr/>
                    <a:lstStyle/>
                    <a:p>
                      <a:pPr algn="ctr"/>
                      <a:endParaRPr lang="en-US" sz="1800" kern="1200" baseline="30000" dirty="0" smtClean="0">
                        <a:solidFill>
                          <a:schemeClr val="bg1"/>
                        </a:solidFill>
                        <a:latin typeface="+mn-lt"/>
                        <a:ea typeface="+mn-ea"/>
                        <a:cs typeface="+mn-cs"/>
                      </a:endParaRPr>
                    </a:p>
                    <a:p>
                      <a:pPr algn="ctr"/>
                      <a:r>
                        <a:rPr lang="en-US" sz="2800" kern="1200" baseline="30000" dirty="0" smtClean="0">
                          <a:solidFill>
                            <a:schemeClr val="bg1"/>
                          </a:solidFill>
                          <a:latin typeface="+mn-lt"/>
                          <a:ea typeface="+mn-ea"/>
                          <a:cs typeface="+mn-cs"/>
                        </a:rPr>
                        <a:t>Type of Page</a:t>
                      </a:r>
                    </a:p>
                  </a:txBody>
                  <a:tcPr marT="0" marB="0">
                    <a:solidFill>
                      <a:schemeClr val="accent4">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kern="1200" baseline="30000" dirty="0" smtClean="0">
                        <a:solidFill>
                          <a:schemeClr val="bg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800" kern="1200" baseline="30000" dirty="0" smtClean="0">
                          <a:solidFill>
                            <a:schemeClr val="bg1"/>
                          </a:solidFill>
                          <a:latin typeface="+mn-lt"/>
                          <a:ea typeface="+mn-ea"/>
                          <a:cs typeface="+mn-cs"/>
                        </a:rPr>
                        <a:t>Data Transformation Performed By</a:t>
                      </a:r>
                      <a:endParaRPr lang="en-US" sz="2000" kern="1200" baseline="30000" dirty="0" smtClean="0">
                        <a:solidFill>
                          <a:schemeClr val="dk1"/>
                        </a:solidFill>
                        <a:latin typeface="+mn-lt"/>
                        <a:ea typeface="+mn-ea"/>
                        <a:cs typeface="+mn-cs"/>
                      </a:endParaRPr>
                    </a:p>
                  </a:txBody>
                  <a:tcPr marT="0" marB="0">
                    <a:solidFill>
                      <a:schemeClr val="accent4">
                        <a:lumMod val="75000"/>
                      </a:schemeClr>
                    </a:solidFill>
                  </a:tcPr>
                </a:tc>
              </a:tr>
              <a:tr h="416134">
                <a:tc>
                  <a:txBody>
                    <a:bodyPr/>
                    <a:lstStyle/>
                    <a:p>
                      <a:endParaRPr lang="fr-FR" sz="2400" b="1" kern="1200" baseline="30000" dirty="0" smtClean="0">
                        <a:solidFill>
                          <a:schemeClr val="dk1"/>
                        </a:solidFill>
                        <a:latin typeface="+mn-lt"/>
                        <a:ea typeface="+mn-ea"/>
                        <a:cs typeface="+mn-cs"/>
                      </a:endParaRPr>
                    </a:p>
                    <a:p>
                      <a:r>
                        <a:rPr lang="fr-FR" sz="2400" b="1" kern="1200" baseline="30000" dirty="0" err="1" smtClean="0">
                          <a:solidFill>
                            <a:schemeClr val="dk1"/>
                          </a:solidFill>
                          <a:latin typeface="+mn-lt"/>
                          <a:ea typeface="+mn-ea"/>
                          <a:cs typeface="+mn-cs"/>
                        </a:rPr>
                        <a:t>Dynamic</a:t>
                      </a:r>
                      <a:r>
                        <a:rPr lang="fr-FR" sz="2400" b="1" kern="1200" baseline="30000" dirty="0" smtClean="0">
                          <a:solidFill>
                            <a:schemeClr val="dk1"/>
                          </a:solidFill>
                          <a:latin typeface="+mn-lt"/>
                          <a:ea typeface="+mn-ea"/>
                          <a:cs typeface="+mn-cs"/>
                        </a:rPr>
                        <a:t> page </a:t>
                      </a:r>
                      <a:r>
                        <a:rPr lang="fr-FR" sz="2400" b="1" kern="1200" baseline="30000" dirty="0" err="1" smtClean="0">
                          <a:solidFill>
                            <a:schemeClr val="dk1"/>
                          </a:solidFill>
                          <a:latin typeface="+mn-lt"/>
                          <a:ea typeface="+mn-ea"/>
                          <a:cs typeface="+mn-cs"/>
                        </a:rPr>
                        <a:t>containing</a:t>
                      </a:r>
                      <a:r>
                        <a:rPr lang="fr-FR" sz="2400" b="1" kern="1200" baseline="30000" dirty="0" smtClean="0">
                          <a:solidFill>
                            <a:schemeClr val="dk1"/>
                          </a:solidFill>
                          <a:latin typeface="+mn-lt"/>
                          <a:ea typeface="+mn-ea"/>
                          <a:cs typeface="+mn-cs"/>
                        </a:rPr>
                        <a:t> XSLT fragment</a:t>
                      </a:r>
                    </a:p>
                  </a:txBody>
                  <a:tcPr marT="0" marB="0">
                    <a:solidFill>
                      <a:schemeClr val="accent3">
                        <a:lumMod val="40000"/>
                        <a:lumOff val="60000"/>
                      </a:schemeClr>
                    </a:solidFill>
                  </a:tcPr>
                </a:tc>
                <a:tc>
                  <a:txBody>
                    <a:bodyPr/>
                    <a:lstStyle/>
                    <a:p>
                      <a:endParaRPr lang="en-US" sz="2400" kern="1200" baseline="30000" dirty="0" smtClean="0">
                        <a:solidFill>
                          <a:schemeClr val="dk1"/>
                        </a:solidFill>
                        <a:latin typeface="+mn-lt"/>
                        <a:ea typeface="+mn-ea"/>
                        <a:cs typeface="+mn-cs"/>
                      </a:endParaRPr>
                    </a:p>
                    <a:p>
                      <a:r>
                        <a:rPr lang="en-US" sz="2400" kern="1200" baseline="30000" dirty="0" smtClean="0">
                          <a:solidFill>
                            <a:schemeClr val="dk1"/>
                          </a:solidFill>
                          <a:latin typeface="+mn-lt"/>
                          <a:ea typeface="+mn-ea"/>
                          <a:cs typeface="+mn-cs"/>
                        </a:rPr>
                        <a:t>Application server</a:t>
                      </a:r>
                    </a:p>
                  </a:txBody>
                  <a:tcPr marT="0" marB="0">
                    <a:solidFill>
                      <a:schemeClr val="accent3">
                        <a:lumMod val="40000"/>
                        <a:lumOff val="60000"/>
                      </a:schemeClr>
                    </a:solidFill>
                  </a:tcPr>
                </a:tc>
              </a:tr>
              <a:tr h="340360">
                <a:tc>
                  <a:txBody>
                    <a:bodyPr/>
                    <a:lstStyle/>
                    <a:p>
                      <a:endParaRPr lang="fr-FR" sz="2400" b="1" kern="1200" baseline="30000" dirty="0" smtClean="0">
                        <a:solidFill>
                          <a:schemeClr val="dk1"/>
                        </a:solidFill>
                        <a:latin typeface="+mn-lt"/>
                        <a:ea typeface="+mn-ea"/>
                        <a:cs typeface="+mn-cs"/>
                      </a:endParaRPr>
                    </a:p>
                    <a:p>
                      <a:r>
                        <a:rPr lang="fr-FR" sz="2400" b="1" kern="1200" baseline="30000" dirty="0" smtClean="0">
                          <a:solidFill>
                            <a:schemeClr val="dk1"/>
                          </a:solidFill>
                          <a:latin typeface="+mn-lt"/>
                          <a:ea typeface="+mn-ea"/>
                          <a:cs typeface="+mn-cs"/>
                        </a:rPr>
                        <a:t>XSLT fragment or </a:t>
                      </a:r>
                      <a:r>
                        <a:rPr lang="fr-FR" sz="2400" b="1" kern="1200" baseline="30000" dirty="0" err="1" smtClean="0">
                          <a:solidFill>
                            <a:schemeClr val="dk1"/>
                          </a:solidFill>
                          <a:latin typeface="+mn-lt"/>
                          <a:ea typeface="+mn-ea"/>
                          <a:cs typeface="+mn-cs"/>
                        </a:rPr>
                        <a:t>entire</a:t>
                      </a:r>
                      <a:r>
                        <a:rPr lang="fr-FR" sz="2400" b="1" kern="1200" baseline="30000" dirty="0" smtClean="0">
                          <a:solidFill>
                            <a:schemeClr val="dk1"/>
                          </a:solidFill>
                          <a:latin typeface="+mn-lt"/>
                          <a:ea typeface="+mn-ea"/>
                          <a:cs typeface="+mn-cs"/>
                        </a:rPr>
                        <a:t> XSLT page</a:t>
                      </a:r>
                    </a:p>
                  </a:txBody>
                  <a:tcPr marT="0" marB="0">
                    <a:solidFill>
                      <a:schemeClr val="accent4">
                        <a:lumMod val="20000"/>
                        <a:lumOff val="80000"/>
                      </a:schemeClr>
                    </a:solidFill>
                  </a:tcPr>
                </a:tc>
                <a:tc>
                  <a:txBody>
                    <a:bodyPr/>
                    <a:lstStyle/>
                    <a:p>
                      <a:endParaRPr lang="en-US" sz="2400" kern="1200" baseline="30000" dirty="0" smtClean="0">
                        <a:solidFill>
                          <a:schemeClr val="dk1"/>
                        </a:solidFill>
                        <a:latin typeface="+mn-lt"/>
                        <a:ea typeface="+mn-ea"/>
                        <a:cs typeface="+mn-cs"/>
                      </a:endParaRPr>
                    </a:p>
                    <a:p>
                      <a:r>
                        <a:rPr lang="en-US" sz="2400" kern="1200" baseline="30000" dirty="0" smtClean="0">
                          <a:solidFill>
                            <a:schemeClr val="dk1"/>
                          </a:solidFill>
                          <a:latin typeface="+mn-lt"/>
                          <a:ea typeface="+mn-ea"/>
                          <a:cs typeface="+mn-cs"/>
                        </a:rPr>
                        <a:t>Dreamweaver</a:t>
                      </a:r>
                    </a:p>
                  </a:txBody>
                  <a:tcPr marT="0" marB="0">
                    <a:solidFill>
                      <a:schemeClr val="accent4">
                        <a:lumMod val="20000"/>
                        <a:lumOff val="80000"/>
                      </a:schemeClr>
                    </a:solidFill>
                  </a:tcPr>
                </a:tc>
              </a:tr>
              <a:tr h="340360">
                <a:tc>
                  <a:txBody>
                    <a:bodyPr/>
                    <a:lstStyle/>
                    <a:p>
                      <a:endParaRPr lang="en-US" sz="2400" b="1" kern="1200" baseline="30000" dirty="0" smtClean="0">
                        <a:solidFill>
                          <a:schemeClr val="dk1"/>
                        </a:solidFill>
                        <a:latin typeface="+mn-lt"/>
                        <a:ea typeface="+mn-ea"/>
                        <a:cs typeface="+mn-cs"/>
                      </a:endParaRPr>
                    </a:p>
                    <a:p>
                      <a:r>
                        <a:rPr lang="en-US" sz="2400" b="1" kern="1200" baseline="30000" dirty="0" smtClean="0">
                          <a:solidFill>
                            <a:schemeClr val="dk1"/>
                          </a:solidFill>
                          <a:latin typeface="+mn-lt"/>
                          <a:ea typeface="+mn-ea"/>
                          <a:cs typeface="+mn-cs"/>
                        </a:rPr>
                        <a:t>XML file with link to entire XSLT page</a:t>
                      </a:r>
                    </a:p>
                  </a:txBody>
                  <a:tcPr marT="0" marB="0">
                    <a:solidFill>
                      <a:schemeClr val="accent3">
                        <a:lumMod val="40000"/>
                        <a:lumOff val="60000"/>
                      </a:schemeClr>
                    </a:solidFill>
                  </a:tcPr>
                </a:tc>
                <a:tc>
                  <a:txBody>
                    <a:bodyPr/>
                    <a:lstStyle/>
                    <a:p>
                      <a:endParaRPr lang="en-US" sz="2400" kern="1200" baseline="30000" dirty="0" smtClean="0">
                        <a:solidFill>
                          <a:schemeClr val="dk1"/>
                        </a:solidFill>
                        <a:latin typeface="+mn-lt"/>
                        <a:ea typeface="+mn-ea"/>
                        <a:cs typeface="+mn-cs"/>
                      </a:endParaRPr>
                    </a:p>
                    <a:p>
                      <a:r>
                        <a:rPr lang="en-US" sz="2400" kern="1200" baseline="30000" dirty="0" smtClean="0">
                          <a:solidFill>
                            <a:schemeClr val="dk1"/>
                          </a:solidFill>
                          <a:latin typeface="+mn-lt"/>
                          <a:ea typeface="+mn-ea"/>
                          <a:cs typeface="+mn-cs"/>
                        </a:rPr>
                        <a:t>Browser</a:t>
                      </a:r>
                    </a:p>
                  </a:txBody>
                  <a:tcPr marT="0" marB="0">
                    <a:solidFill>
                      <a:schemeClr val="accent3">
                        <a:lumMod val="40000"/>
                        <a:lumOff val="6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37</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Missing Character Entities</a:t>
            </a:r>
            <a:endParaRPr lang="en-US" dirty="0"/>
          </a:p>
        </p:txBody>
      </p:sp>
      <p:sp>
        <p:nvSpPr>
          <p:cNvPr id="5" name="Rectangle 4"/>
          <p:cNvSpPr/>
          <p:nvPr/>
        </p:nvSpPr>
        <p:spPr>
          <a:xfrm>
            <a:off x="457200" y="990600"/>
            <a:ext cx="8153400" cy="2362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Some characters if used at certain places give an error message.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For example, using the less than sign (&lt;) and the ampersand (&amp;) in the text between tags or in an attribute value, will give an error.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Character entities are strings of characters representing other characters and can be used as special characters to resolve this issue.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Character entities are either named or numbered.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 named entity begins with an ampersand (&amp;) followed by the name or characters, and ends with a semicolon (;). For example, &amp;</a:t>
            </a:r>
            <a:r>
              <a:rPr lang="en-US" sz="2800" baseline="30000" dirty="0" err="1" smtClean="0">
                <a:latin typeface="Calibri" pitchFamily="34" charset="0"/>
                <a:cs typeface="Calibri" pitchFamily="34" charset="0"/>
              </a:rPr>
              <a:t>lt</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a numbered entity, a hash sign (#) and a number specify the character.</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Following table lists the five predefined entities in XSLT.</a:t>
            </a:r>
          </a:p>
        </p:txBody>
      </p:sp>
      <p:graphicFrame>
        <p:nvGraphicFramePr>
          <p:cNvPr id="6" name="Table 5"/>
          <p:cNvGraphicFramePr>
            <a:graphicFrameLocks noGrp="1"/>
          </p:cNvGraphicFramePr>
          <p:nvPr>
            <p:extLst>
              <p:ext uri="{D42A27DB-BD31-4B8C-83A1-F6EECF244321}">
                <p14:modId xmlns="" xmlns:p14="http://schemas.microsoft.com/office/powerpoint/2010/main" val="1342121628"/>
              </p:ext>
            </p:extLst>
          </p:nvPr>
        </p:nvGraphicFramePr>
        <p:xfrm>
          <a:off x="1600200" y="3581400"/>
          <a:ext cx="5334000" cy="2905760"/>
        </p:xfrm>
        <a:graphic>
          <a:graphicData uri="http://schemas.openxmlformats.org/drawingml/2006/table">
            <a:tbl>
              <a:tblPr firstRow="1" bandRow="1">
                <a:effectLst>
                  <a:innerShdw blurRad="63500" dist="50800" dir="8100000">
                    <a:prstClr val="black">
                      <a:alpha val="50000"/>
                    </a:prstClr>
                  </a:innerShdw>
                </a:effectLst>
                <a:tableStyleId>{5C22544A-7EE6-4342-B048-85BDC9FD1C3A}</a:tableStyleId>
              </a:tblPr>
              <a:tblGrid>
                <a:gridCol w="2336801"/>
                <a:gridCol w="2997199"/>
              </a:tblGrid>
              <a:tr h="398795">
                <a:tc>
                  <a:txBody>
                    <a:bodyPr/>
                    <a:lstStyle/>
                    <a:p>
                      <a:pPr algn="ctr"/>
                      <a:endParaRPr lang="en-US" sz="1800" kern="1200" baseline="30000" dirty="0" smtClean="0">
                        <a:solidFill>
                          <a:schemeClr val="bg1"/>
                        </a:solidFill>
                        <a:latin typeface="+mn-lt"/>
                        <a:ea typeface="+mn-ea"/>
                        <a:cs typeface="+mn-cs"/>
                      </a:endParaRPr>
                    </a:p>
                    <a:p>
                      <a:pPr algn="ctr"/>
                      <a:r>
                        <a:rPr lang="en-US" sz="2800" kern="1200" baseline="30000" dirty="0" smtClean="0">
                          <a:solidFill>
                            <a:schemeClr val="bg1"/>
                          </a:solidFill>
                          <a:latin typeface="+mn-lt"/>
                          <a:ea typeface="+mn-ea"/>
                          <a:cs typeface="+mn-cs"/>
                        </a:rPr>
                        <a:t>Character</a:t>
                      </a:r>
                    </a:p>
                  </a:txBody>
                  <a:tcPr marT="0" marB="0">
                    <a:solidFill>
                      <a:schemeClr val="accent4">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kern="1200" baseline="30000" dirty="0" smtClean="0">
                        <a:solidFill>
                          <a:schemeClr val="bg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800" kern="1200" baseline="30000" dirty="0" smtClean="0">
                          <a:solidFill>
                            <a:schemeClr val="bg1"/>
                          </a:solidFill>
                          <a:latin typeface="+mn-lt"/>
                          <a:ea typeface="+mn-ea"/>
                          <a:cs typeface="+mn-cs"/>
                        </a:rPr>
                        <a:t>Entity Code</a:t>
                      </a:r>
                      <a:endParaRPr lang="en-US" sz="2000" kern="1200" baseline="30000" dirty="0" smtClean="0">
                        <a:solidFill>
                          <a:schemeClr val="dk1"/>
                        </a:solidFill>
                        <a:latin typeface="+mn-lt"/>
                        <a:ea typeface="+mn-ea"/>
                        <a:cs typeface="+mn-cs"/>
                      </a:endParaRPr>
                    </a:p>
                  </a:txBody>
                  <a:tcPr marT="0" marB="0">
                    <a:solidFill>
                      <a:schemeClr val="accent4">
                        <a:lumMod val="75000"/>
                      </a:schemeClr>
                    </a:solidFill>
                  </a:tcPr>
                </a:tc>
              </a:tr>
              <a:tr h="416134">
                <a:tc>
                  <a:txBody>
                    <a:bodyPr/>
                    <a:lstStyle/>
                    <a:p>
                      <a:endParaRPr lang="en-US" sz="2400" b="1" kern="1200" baseline="30000" dirty="0" smtClean="0">
                        <a:solidFill>
                          <a:schemeClr val="dk1"/>
                        </a:solidFill>
                        <a:latin typeface="+mn-lt"/>
                        <a:ea typeface="+mn-ea"/>
                        <a:cs typeface="+mn-cs"/>
                      </a:endParaRPr>
                    </a:p>
                    <a:p>
                      <a:r>
                        <a:rPr lang="en-US" sz="2400" b="1" kern="1200" baseline="30000" dirty="0" smtClean="0">
                          <a:solidFill>
                            <a:schemeClr val="dk1"/>
                          </a:solidFill>
                          <a:latin typeface="+mn-lt"/>
                          <a:ea typeface="+mn-ea"/>
                          <a:cs typeface="+mn-cs"/>
                        </a:rPr>
                        <a:t>&lt; (less-than)</a:t>
                      </a:r>
                    </a:p>
                  </a:txBody>
                  <a:tcPr marT="0" marB="0">
                    <a:solidFill>
                      <a:schemeClr val="accent3">
                        <a:lumMod val="40000"/>
                        <a:lumOff val="60000"/>
                      </a:schemeClr>
                    </a:solidFill>
                  </a:tcPr>
                </a:tc>
                <a:tc>
                  <a:txBody>
                    <a:bodyPr/>
                    <a:lstStyle/>
                    <a:p>
                      <a:endParaRPr lang="en-US" sz="2400" kern="1200" baseline="30000" dirty="0" smtClean="0">
                        <a:solidFill>
                          <a:schemeClr val="dk1"/>
                        </a:solidFill>
                        <a:latin typeface="+mn-lt"/>
                        <a:ea typeface="+mn-ea"/>
                        <a:cs typeface="+mn-cs"/>
                      </a:endParaRPr>
                    </a:p>
                    <a:p>
                      <a:r>
                        <a:rPr lang="en-US" sz="2400" kern="1200" baseline="30000" dirty="0" smtClean="0">
                          <a:solidFill>
                            <a:schemeClr val="dk1"/>
                          </a:solidFill>
                          <a:latin typeface="+mn-lt"/>
                          <a:ea typeface="+mn-ea"/>
                          <a:cs typeface="+mn-cs"/>
                        </a:rPr>
                        <a:t>&amp;</a:t>
                      </a:r>
                      <a:r>
                        <a:rPr lang="en-US" sz="2400" kern="1200" baseline="30000" dirty="0" err="1" smtClean="0">
                          <a:solidFill>
                            <a:schemeClr val="dk1"/>
                          </a:solidFill>
                          <a:latin typeface="+mn-lt"/>
                          <a:ea typeface="+mn-ea"/>
                          <a:cs typeface="+mn-cs"/>
                        </a:rPr>
                        <a:t>lt</a:t>
                      </a:r>
                      <a:r>
                        <a:rPr lang="en-US" sz="2400" kern="1200" baseline="30000" dirty="0" smtClean="0">
                          <a:solidFill>
                            <a:schemeClr val="dk1"/>
                          </a:solidFill>
                          <a:latin typeface="+mn-lt"/>
                          <a:ea typeface="+mn-ea"/>
                          <a:cs typeface="+mn-cs"/>
                        </a:rPr>
                        <a:t>;</a:t>
                      </a:r>
                    </a:p>
                  </a:txBody>
                  <a:tcPr marT="0" marB="0">
                    <a:solidFill>
                      <a:schemeClr val="accent3">
                        <a:lumMod val="40000"/>
                        <a:lumOff val="60000"/>
                      </a:schemeClr>
                    </a:solidFill>
                  </a:tcPr>
                </a:tc>
              </a:tr>
              <a:tr h="340360">
                <a:tc>
                  <a:txBody>
                    <a:bodyPr/>
                    <a:lstStyle/>
                    <a:p>
                      <a:endParaRPr lang="en-US" sz="2400" b="1" kern="1200" baseline="30000" dirty="0" smtClean="0">
                        <a:solidFill>
                          <a:schemeClr val="dk1"/>
                        </a:solidFill>
                        <a:latin typeface="+mn-lt"/>
                        <a:ea typeface="+mn-ea"/>
                        <a:cs typeface="+mn-cs"/>
                      </a:endParaRPr>
                    </a:p>
                    <a:p>
                      <a:r>
                        <a:rPr lang="en-US" sz="2400" b="1" kern="1200" baseline="30000" dirty="0" smtClean="0">
                          <a:solidFill>
                            <a:schemeClr val="dk1"/>
                          </a:solidFill>
                          <a:latin typeface="+mn-lt"/>
                          <a:ea typeface="+mn-ea"/>
                          <a:cs typeface="+mn-cs"/>
                        </a:rPr>
                        <a:t>&amp; (ampersand)</a:t>
                      </a:r>
                    </a:p>
                  </a:txBody>
                  <a:tcPr marT="0" marB="0">
                    <a:solidFill>
                      <a:schemeClr val="accent4">
                        <a:lumMod val="20000"/>
                        <a:lumOff val="80000"/>
                      </a:schemeClr>
                    </a:solidFill>
                  </a:tcPr>
                </a:tc>
                <a:tc>
                  <a:txBody>
                    <a:bodyPr/>
                    <a:lstStyle/>
                    <a:p>
                      <a:endParaRPr lang="en-US" sz="2400" kern="1200" baseline="30000" dirty="0" smtClean="0">
                        <a:solidFill>
                          <a:schemeClr val="dk1"/>
                        </a:solidFill>
                        <a:latin typeface="+mn-lt"/>
                        <a:ea typeface="+mn-ea"/>
                        <a:cs typeface="+mn-cs"/>
                      </a:endParaRPr>
                    </a:p>
                    <a:p>
                      <a:r>
                        <a:rPr lang="en-US" sz="2400" kern="1200" baseline="30000" dirty="0" smtClean="0">
                          <a:solidFill>
                            <a:schemeClr val="dk1"/>
                          </a:solidFill>
                          <a:latin typeface="+mn-lt"/>
                          <a:ea typeface="+mn-ea"/>
                          <a:cs typeface="+mn-cs"/>
                        </a:rPr>
                        <a:t>&amp;amp;</a:t>
                      </a:r>
                    </a:p>
                  </a:txBody>
                  <a:tcPr marT="0" marB="0">
                    <a:solidFill>
                      <a:schemeClr val="accent4">
                        <a:lumMod val="20000"/>
                        <a:lumOff val="80000"/>
                      </a:schemeClr>
                    </a:solidFill>
                  </a:tcPr>
                </a:tc>
              </a:tr>
              <a:tr h="340360">
                <a:tc>
                  <a:txBody>
                    <a:bodyPr/>
                    <a:lstStyle/>
                    <a:p>
                      <a:endParaRPr lang="en-US" sz="2400" b="1" kern="1200" baseline="30000" dirty="0" smtClean="0">
                        <a:solidFill>
                          <a:schemeClr val="dk1"/>
                        </a:solidFill>
                        <a:latin typeface="+mn-lt"/>
                        <a:ea typeface="+mn-ea"/>
                        <a:cs typeface="+mn-cs"/>
                      </a:endParaRPr>
                    </a:p>
                    <a:p>
                      <a:r>
                        <a:rPr lang="en-US" sz="2400" b="1" kern="1200" baseline="30000" dirty="0" smtClean="0">
                          <a:solidFill>
                            <a:schemeClr val="dk1"/>
                          </a:solidFill>
                          <a:latin typeface="+mn-lt"/>
                          <a:ea typeface="+mn-ea"/>
                          <a:cs typeface="+mn-cs"/>
                        </a:rPr>
                        <a:t>&gt; (greater-than)</a:t>
                      </a:r>
                    </a:p>
                  </a:txBody>
                  <a:tcPr marT="0" marB="0">
                    <a:solidFill>
                      <a:schemeClr val="accent3">
                        <a:lumMod val="40000"/>
                        <a:lumOff val="60000"/>
                      </a:schemeClr>
                    </a:solidFill>
                  </a:tcPr>
                </a:tc>
                <a:tc>
                  <a:txBody>
                    <a:bodyPr/>
                    <a:lstStyle/>
                    <a:p>
                      <a:endParaRPr lang="en-US" sz="2400" kern="1200" baseline="30000" dirty="0" smtClean="0">
                        <a:solidFill>
                          <a:schemeClr val="dk1"/>
                        </a:solidFill>
                        <a:latin typeface="+mn-lt"/>
                        <a:ea typeface="+mn-ea"/>
                        <a:cs typeface="+mn-cs"/>
                      </a:endParaRPr>
                    </a:p>
                    <a:p>
                      <a:r>
                        <a:rPr lang="en-US" sz="2400" kern="1200" baseline="30000" dirty="0" smtClean="0">
                          <a:solidFill>
                            <a:schemeClr val="dk1"/>
                          </a:solidFill>
                          <a:latin typeface="+mn-lt"/>
                          <a:ea typeface="+mn-ea"/>
                          <a:cs typeface="+mn-cs"/>
                        </a:rPr>
                        <a:t>&amp;</a:t>
                      </a:r>
                      <a:r>
                        <a:rPr lang="en-US" sz="2400" kern="1200" baseline="30000" dirty="0" err="1" smtClean="0">
                          <a:solidFill>
                            <a:schemeClr val="dk1"/>
                          </a:solidFill>
                          <a:latin typeface="+mn-lt"/>
                          <a:ea typeface="+mn-ea"/>
                          <a:cs typeface="+mn-cs"/>
                        </a:rPr>
                        <a:t>gt</a:t>
                      </a:r>
                      <a:r>
                        <a:rPr lang="en-US" sz="2400" kern="1200" baseline="30000" dirty="0" smtClean="0">
                          <a:solidFill>
                            <a:schemeClr val="dk1"/>
                          </a:solidFill>
                          <a:latin typeface="+mn-lt"/>
                          <a:ea typeface="+mn-ea"/>
                          <a:cs typeface="+mn-cs"/>
                        </a:rPr>
                        <a:t>;</a:t>
                      </a:r>
                    </a:p>
                  </a:txBody>
                  <a:tcPr marT="0" marB="0">
                    <a:solidFill>
                      <a:schemeClr val="accent3">
                        <a:lumMod val="40000"/>
                        <a:lumOff val="60000"/>
                      </a:schemeClr>
                    </a:solidFill>
                  </a:tcPr>
                </a:tc>
              </a:tr>
              <a:tr h="340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1"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1" kern="1200" baseline="30000" dirty="0" smtClean="0">
                          <a:solidFill>
                            <a:schemeClr val="dk1"/>
                          </a:solidFill>
                          <a:latin typeface="+mn-lt"/>
                          <a:ea typeface="+mn-ea"/>
                          <a:cs typeface="+mn-cs"/>
                        </a:rPr>
                        <a:t>“ (quote)</a:t>
                      </a:r>
                      <a:endParaRPr lang="en-US" sz="3200" b="1" kern="1200" baseline="30000" dirty="0" smtClean="0">
                        <a:solidFill>
                          <a:schemeClr val="dk1"/>
                        </a:solidFill>
                        <a:latin typeface="+mn-lt"/>
                        <a:ea typeface="+mn-ea"/>
                        <a:cs typeface="+mn-cs"/>
                      </a:endParaRPr>
                    </a:p>
                  </a:txBody>
                  <a:tcPr marT="0" marB="0">
                    <a:solidFill>
                      <a:schemeClr val="accent4">
                        <a:lumMod val="20000"/>
                        <a:lumOff val="80000"/>
                      </a:schemeClr>
                    </a:solidFill>
                  </a:tcPr>
                </a:tc>
                <a:tc>
                  <a:txBody>
                    <a:bodyPr/>
                    <a:lstStyle/>
                    <a:p>
                      <a:endParaRPr lang="en-US" sz="2400" kern="1200" baseline="30000" dirty="0" smtClean="0">
                        <a:solidFill>
                          <a:schemeClr val="dk1"/>
                        </a:solidFill>
                        <a:latin typeface="+mn-lt"/>
                        <a:ea typeface="+mn-ea"/>
                        <a:cs typeface="+mn-cs"/>
                      </a:endParaRPr>
                    </a:p>
                    <a:p>
                      <a:r>
                        <a:rPr lang="en-US" sz="2400" kern="1200" baseline="30000" dirty="0" smtClean="0">
                          <a:solidFill>
                            <a:schemeClr val="dk1"/>
                          </a:solidFill>
                          <a:latin typeface="+mn-lt"/>
                          <a:ea typeface="+mn-ea"/>
                          <a:cs typeface="+mn-cs"/>
                        </a:rPr>
                        <a:t>&amp;</a:t>
                      </a:r>
                      <a:r>
                        <a:rPr lang="en-US" sz="2400" kern="1200" baseline="30000" dirty="0" err="1" smtClean="0">
                          <a:solidFill>
                            <a:schemeClr val="dk1"/>
                          </a:solidFill>
                          <a:latin typeface="+mn-lt"/>
                          <a:ea typeface="+mn-ea"/>
                          <a:cs typeface="+mn-cs"/>
                        </a:rPr>
                        <a:t>quot</a:t>
                      </a:r>
                      <a:r>
                        <a:rPr lang="en-US" sz="2400" kern="1200" baseline="30000" dirty="0" smtClean="0">
                          <a:solidFill>
                            <a:schemeClr val="dk1"/>
                          </a:solidFill>
                          <a:latin typeface="+mn-lt"/>
                          <a:ea typeface="+mn-ea"/>
                          <a:cs typeface="+mn-cs"/>
                        </a:rPr>
                        <a:t>;</a:t>
                      </a:r>
                    </a:p>
                  </a:txBody>
                  <a:tcPr marT="0" marB="0">
                    <a:solidFill>
                      <a:schemeClr val="accent4">
                        <a:lumMod val="20000"/>
                        <a:lumOff val="80000"/>
                      </a:schemeClr>
                    </a:solidFill>
                  </a:tcPr>
                </a:tc>
              </a:tr>
              <a:tr h="340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1" kern="1200" baseline="300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1" kern="1200" baseline="30000" dirty="0" smtClean="0">
                          <a:solidFill>
                            <a:schemeClr val="dk1"/>
                          </a:solidFill>
                          <a:latin typeface="+mn-lt"/>
                          <a:ea typeface="+mn-ea"/>
                          <a:cs typeface="+mn-cs"/>
                        </a:rPr>
                        <a:t>‘ (apostrophe)</a:t>
                      </a:r>
                      <a:endParaRPr lang="en-US" sz="3200" b="1" kern="1200" baseline="30000" dirty="0" smtClean="0">
                        <a:solidFill>
                          <a:schemeClr val="dk1"/>
                        </a:solidFill>
                        <a:latin typeface="+mn-lt"/>
                        <a:ea typeface="+mn-ea"/>
                        <a:cs typeface="+mn-cs"/>
                      </a:endParaRPr>
                    </a:p>
                  </a:txBody>
                  <a:tcPr marT="0" marB="0">
                    <a:solidFill>
                      <a:schemeClr val="accent3">
                        <a:lumMod val="40000"/>
                        <a:lumOff val="60000"/>
                      </a:schemeClr>
                    </a:solidFill>
                  </a:tcPr>
                </a:tc>
                <a:tc>
                  <a:txBody>
                    <a:bodyPr/>
                    <a:lstStyle/>
                    <a:p>
                      <a:endParaRPr lang="en-US" sz="2400" kern="1200" baseline="30000" dirty="0" smtClean="0">
                        <a:solidFill>
                          <a:schemeClr val="dk1"/>
                        </a:solidFill>
                        <a:latin typeface="+mn-lt"/>
                        <a:ea typeface="+mn-ea"/>
                        <a:cs typeface="+mn-cs"/>
                      </a:endParaRPr>
                    </a:p>
                    <a:p>
                      <a:r>
                        <a:rPr lang="en-US" sz="2400" kern="1200" baseline="30000" dirty="0" smtClean="0">
                          <a:solidFill>
                            <a:schemeClr val="dk1"/>
                          </a:solidFill>
                          <a:latin typeface="+mn-lt"/>
                          <a:ea typeface="+mn-ea"/>
                          <a:cs typeface="+mn-cs"/>
                        </a:rPr>
                        <a:t>&amp;</a:t>
                      </a:r>
                      <a:r>
                        <a:rPr lang="en-US" sz="2400" kern="1200" baseline="30000" dirty="0" err="1" smtClean="0">
                          <a:solidFill>
                            <a:schemeClr val="dk1"/>
                          </a:solidFill>
                          <a:latin typeface="+mn-lt"/>
                          <a:ea typeface="+mn-ea"/>
                          <a:cs typeface="+mn-cs"/>
                        </a:rPr>
                        <a:t>apos</a:t>
                      </a:r>
                      <a:r>
                        <a:rPr lang="en-US" sz="2400" kern="1200" baseline="30000" dirty="0" smtClean="0">
                          <a:solidFill>
                            <a:schemeClr val="dk1"/>
                          </a:solidFill>
                          <a:latin typeface="+mn-lt"/>
                          <a:ea typeface="+mn-ea"/>
                          <a:cs typeface="+mn-cs"/>
                        </a:rPr>
                        <a:t>;</a:t>
                      </a:r>
                    </a:p>
                  </a:txBody>
                  <a:tcPr marT="0" marB="0">
                    <a:solidFill>
                      <a:schemeClr val="accent3">
                        <a:lumMod val="40000"/>
                        <a:lumOff val="6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38</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Password Protection 1-6</a:t>
            </a:r>
            <a:endParaRPr lang="en-US" dirty="0"/>
          </a:p>
        </p:txBody>
      </p:sp>
      <p:sp>
        <p:nvSpPr>
          <p:cNvPr id="5" name="Rectangle 4"/>
          <p:cNvSpPr/>
          <p:nvPr/>
        </p:nvSpPr>
        <p:spPr>
          <a:xfrm>
            <a:off x="457200" y="914400"/>
            <a:ext cx="8153400" cy="990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first step in building a password protected Web page is to build a registration page.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 registration page is generally used in Websites so that only authenticated visitors are able to access the pages that are password protected.</a:t>
            </a:r>
          </a:p>
        </p:txBody>
      </p:sp>
      <p:grpSp>
        <p:nvGrpSpPr>
          <p:cNvPr id="6" name="Group 5"/>
          <p:cNvGrpSpPr/>
          <p:nvPr/>
        </p:nvGrpSpPr>
        <p:grpSpPr>
          <a:xfrm>
            <a:off x="381000" y="1905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7" name="Rounded Rectangle 6"/>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8"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Building a Registration Page</a:t>
              </a:r>
              <a:endParaRPr lang="en-US" sz="2000" b="1" kern="1200" dirty="0">
                <a:solidFill>
                  <a:schemeClr val="bg1"/>
                </a:solidFill>
                <a:latin typeface="Calibri" pitchFamily="34" charset="0"/>
                <a:cs typeface="Calibri" pitchFamily="34" charset="0"/>
              </a:endParaRPr>
            </a:p>
          </p:txBody>
        </p:sp>
      </p:grpSp>
      <p:sp>
        <p:nvSpPr>
          <p:cNvPr id="9" name="Rectangle 8"/>
          <p:cNvSpPr/>
          <p:nvPr/>
        </p:nvSpPr>
        <p:spPr>
          <a:xfrm>
            <a:off x="457200" y="2514600"/>
            <a:ext cx="8153400" cy="457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 registration page consists of the following elements:</a:t>
            </a:r>
          </a:p>
        </p:txBody>
      </p:sp>
      <p:sp>
        <p:nvSpPr>
          <p:cNvPr id="10" name="Rectangle 9"/>
          <p:cNvSpPr/>
          <p:nvPr/>
        </p:nvSpPr>
        <p:spPr>
          <a:xfrm>
            <a:off x="685800" y="2971800"/>
            <a:ext cx="8153400" cy="1600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A Database table that stores user information.</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A Registration form that lets the user enter information and select a username and password. </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An </a:t>
            </a:r>
            <a:r>
              <a:rPr lang="en-US" sz="2800" b="1" baseline="30000" dirty="0" smtClean="0">
                <a:latin typeface="Calibri" pitchFamily="34" charset="0"/>
                <a:cs typeface="Calibri" pitchFamily="34" charset="0"/>
              </a:rPr>
              <a:t>Insert Record </a:t>
            </a:r>
            <a:r>
              <a:rPr lang="en-US" sz="2800" baseline="30000" dirty="0" smtClean="0">
                <a:latin typeface="Calibri" pitchFamily="34" charset="0"/>
                <a:cs typeface="Calibri" pitchFamily="34" charset="0"/>
              </a:rPr>
              <a:t>server behavior that updates site users’ data.</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A </a:t>
            </a:r>
            <a:r>
              <a:rPr lang="en-US" sz="2800" b="1" baseline="30000" dirty="0" smtClean="0">
                <a:latin typeface="Calibri" pitchFamily="34" charset="0"/>
                <a:cs typeface="Calibri" pitchFamily="34" charset="0"/>
              </a:rPr>
              <a:t>Check New Username </a:t>
            </a:r>
            <a:r>
              <a:rPr lang="en-US" sz="2800" baseline="30000" dirty="0" smtClean="0">
                <a:latin typeface="Calibri" pitchFamily="34" charset="0"/>
                <a:cs typeface="Calibri" pitchFamily="34" charset="0"/>
              </a:rPr>
              <a:t>server behavior to make sure that the username that a visitor has selected is not already taken by any other user.</a:t>
            </a:r>
          </a:p>
        </p:txBody>
      </p:sp>
      <p:grpSp>
        <p:nvGrpSpPr>
          <p:cNvPr id="11" name="Group 10"/>
          <p:cNvGrpSpPr/>
          <p:nvPr/>
        </p:nvGrpSpPr>
        <p:grpSpPr>
          <a:xfrm>
            <a:off x="381000" y="457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12" name="Rounded Rectangle 11"/>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13"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Storing Login Information About Users</a:t>
              </a:r>
              <a:endParaRPr lang="en-US" sz="2000" b="1" kern="1200" dirty="0">
                <a:solidFill>
                  <a:schemeClr val="bg1"/>
                </a:solidFill>
                <a:latin typeface="Calibri" pitchFamily="34" charset="0"/>
                <a:cs typeface="Calibri" pitchFamily="34" charset="0"/>
              </a:endParaRPr>
            </a:p>
          </p:txBody>
        </p:sp>
      </p:grpSp>
      <p:sp>
        <p:nvSpPr>
          <p:cNvPr id="14" name="Rectangle 13"/>
          <p:cNvSpPr/>
          <p:nvPr/>
        </p:nvSpPr>
        <p:spPr>
          <a:xfrm>
            <a:off x="457200" y="5181600"/>
            <a:ext cx="8153400" cy="1295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 registration page requires a database table to store username, password and other useful information about the visitor.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Your database table will contain two fields, namely username and password, and other fields, if necessary.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39</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Password Protection 2-6</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Adding an HTML Form</a:t>
              </a:r>
              <a:endParaRPr lang="en-US" sz="2000" b="1" kern="1200" dirty="0">
                <a:solidFill>
                  <a:schemeClr val="bg1"/>
                </a:solidFill>
                <a:latin typeface="Calibri" pitchFamily="34" charset="0"/>
                <a:cs typeface="Calibri" pitchFamily="34" charset="0"/>
              </a:endParaRPr>
            </a:p>
          </p:txBody>
        </p:sp>
      </p:grpSp>
      <p:sp>
        <p:nvSpPr>
          <p:cNvPr id="8" name="Rectangle 7"/>
          <p:cNvSpPr/>
          <p:nvPr/>
        </p:nvSpPr>
        <p:spPr>
          <a:xfrm>
            <a:off x="457200" y="1371600"/>
            <a:ext cx="8153400" cy="5257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On the </a:t>
            </a:r>
            <a:r>
              <a:rPr lang="en-US" sz="2800" b="1" baseline="30000" dirty="0" smtClean="0">
                <a:latin typeface="Calibri" pitchFamily="34" charset="0"/>
                <a:cs typeface="Calibri" pitchFamily="34" charset="0"/>
              </a:rPr>
              <a:t>Registration</a:t>
            </a:r>
            <a:r>
              <a:rPr lang="en-US" sz="2800" baseline="30000" dirty="0" smtClean="0">
                <a:latin typeface="Calibri" pitchFamily="34" charset="0"/>
                <a:cs typeface="Calibri" pitchFamily="34" charset="0"/>
              </a:rPr>
              <a:t> page, you create a form for the visitors to select the username and password.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On the </a:t>
            </a:r>
            <a:r>
              <a:rPr lang="en-US" sz="2800" b="1" baseline="30000" dirty="0" smtClean="0">
                <a:latin typeface="Calibri" pitchFamily="34" charset="0"/>
                <a:cs typeface="Calibri" pitchFamily="34" charset="0"/>
              </a:rPr>
              <a:t>File</a:t>
            </a:r>
            <a:r>
              <a:rPr lang="en-US" sz="2800" baseline="30000" dirty="0" smtClean="0">
                <a:latin typeface="Calibri" pitchFamily="34" charset="0"/>
                <a:cs typeface="Calibri" pitchFamily="34" charset="0"/>
              </a:rPr>
              <a:t> menu, you click </a:t>
            </a:r>
            <a:r>
              <a:rPr lang="en-US" sz="2800" b="1" baseline="30000" dirty="0" smtClean="0">
                <a:latin typeface="Calibri" pitchFamily="34" charset="0"/>
                <a:cs typeface="Calibri" pitchFamily="34" charset="0"/>
              </a:rPr>
              <a:t>New</a:t>
            </a:r>
            <a:r>
              <a:rPr lang="en-US" sz="2800" baseline="30000" dirty="0" smtClean="0">
                <a:latin typeface="Calibri" pitchFamily="34" charset="0"/>
                <a:cs typeface="Calibri" pitchFamily="34" charset="0"/>
              </a:rPr>
              <a:t>, and then click </a:t>
            </a:r>
            <a:r>
              <a:rPr lang="en-US" sz="2800" b="1" baseline="30000" dirty="0" smtClean="0">
                <a:latin typeface="Calibri" pitchFamily="34" charset="0"/>
                <a:cs typeface="Calibri" pitchFamily="34" charset="0"/>
              </a:rPr>
              <a:t>Blank</a:t>
            </a:r>
            <a:r>
              <a:rPr lang="en-US" sz="2800" baseline="30000" dirty="0" smtClean="0">
                <a:latin typeface="Calibri" pitchFamily="34" charset="0"/>
                <a:cs typeface="Calibri" pitchFamily="34" charset="0"/>
              </a:rPr>
              <a:t> Page. A blank document will be inserted in the </a:t>
            </a:r>
            <a:r>
              <a:rPr lang="en-US" sz="2800" b="1" baseline="30000" dirty="0" smtClean="0">
                <a:latin typeface="Calibri" pitchFamily="34" charset="0"/>
                <a:cs typeface="Calibri" pitchFamily="34" charset="0"/>
              </a:rPr>
              <a:t>Document</a:t>
            </a:r>
            <a:r>
              <a:rPr lang="en-US" sz="2800" baseline="30000" dirty="0" smtClean="0">
                <a:latin typeface="Calibri" pitchFamily="34" charset="0"/>
                <a:cs typeface="Calibri" pitchFamily="34" charset="0"/>
              </a:rPr>
              <a:t> window.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Select </a:t>
            </a:r>
            <a:r>
              <a:rPr lang="en-US" sz="2800" b="1" baseline="30000" dirty="0" smtClean="0">
                <a:latin typeface="Calibri" pitchFamily="34" charset="0"/>
                <a:cs typeface="Calibri" pitchFamily="34" charset="0"/>
              </a:rPr>
              <a:t>Form</a:t>
            </a:r>
            <a:r>
              <a:rPr lang="en-US" sz="2800" baseline="30000" dirty="0" smtClean="0">
                <a:latin typeface="Calibri" pitchFamily="34" charset="0"/>
                <a:cs typeface="Calibri" pitchFamily="34" charset="0"/>
              </a:rPr>
              <a:t> command from the Insert menu to add a blank HTML form.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Name this HTML form by selecting the </a:t>
            </a:r>
            <a:r>
              <a:rPr lang="en-US" sz="2800" b="1" baseline="30000" dirty="0" smtClean="0">
                <a:latin typeface="Calibri" pitchFamily="34" charset="0"/>
                <a:cs typeface="Calibri" pitchFamily="34" charset="0"/>
              </a:rPr>
              <a:t>&lt;form&gt;</a:t>
            </a:r>
            <a:r>
              <a:rPr lang="en-US" sz="2800" baseline="30000" dirty="0" smtClean="0">
                <a:latin typeface="Calibri" pitchFamily="34" charset="0"/>
                <a:cs typeface="Calibri" pitchFamily="34" charset="0"/>
              </a:rPr>
              <a:t> tag, placed at the bottom of the Document window, and type the name in the </a:t>
            </a:r>
            <a:r>
              <a:rPr lang="en-US" sz="2800" b="1" baseline="30000" dirty="0" smtClean="0">
                <a:latin typeface="Calibri" pitchFamily="34" charset="0"/>
                <a:cs typeface="Calibri" pitchFamily="34" charset="0"/>
              </a:rPr>
              <a:t>Form Name </a:t>
            </a:r>
            <a:r>
              <a:rPr lang="en-US" sz="2800" baseline="30000" dirty="0" smtClean="0">
                <a:latin typeface="Calibri" pitchFamily="34" charset="0"/>
                <a:cs typeface="Calibri" pitchFamily="34" charset="0"/>
              </a:rPr>
              <a:t>field of the </a:t>
            </a:r>
            <a:r>
              <a:rPr lang="en-US" sz="2800" b="1" baseline="30000" dirty="0" smtClean="0">
                <a:latin typeface="Calibri" pitchFamily="34" charset="0"/>
                <a:cs typeface="Calibri" pitchFamily="34" charset="0"/>
              </a:rPr>
              <a:t>Property Inspector</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Insert a table as required. Choose a </a:t>
            </a:r>
            <a:r>
              <a:rPr lang="en-US" sz="2800" b="1" baseline="30000" dirty="0" smtClean="0">
                <a:latin typeface="Calibri" pitchFamily="34" charset="0"/>
                <a:cs typeface="Calibri" pitchFamily="34" charset="0"/>
              </a:rPr>
              <a:t>Username</a:t>
            </a:r>
            <a:r>
              <a:rPr lang="en-US" sz="2800" baseline="30000" dirty="0" smtClean="0">
                <a:latin typeface="Calibri" pitchFamily="34" charset="0"/>
                <a:cs typeface="Calibri" pitchFamily="34" charset="0"/>
              </a:rPr>
              <a:t> and Choose a </a:t>
            </a:r>
            <a:r>
              <a:rPr lang="en-US" sz="2800" b="1" baseline="30000" dirty="0" smtClean="0">
                <a:latin typeface="Calibri" pitchFamily="34" charset="0"/>
                <a:cs typeface="Calibri" pitchFamily="34" charset="0"/>
              </a:rPr>
              <a:t>Password</a:t>
            </a:r>
            <a:r>
              <a:rPr lang="en-US" sz="2800" baseline="30000" dirty="0" smtClean="0">
                <a:latin typeface="Calibri" pitchFamily="34" charset="0"/>
                <a:cs typeface="Calibri" pitchFamily="34" charset="0"/>
              </a:rPr>
              <a:t>.</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Insert respective text fields from the </a:t>
            </a:r>
            <a:r>
              <a:rPr lang="en-US" sz="2800" b="1" baseline="30000" dirty="0" smtClean="0">
                <a:latin typeface="Calibri" pitchFamily="34" charset="0"/>
                <a:cs typeface="Calibri" pitchFamily="34" charset="0"/>
              </a:rPr>
              <a:t>Insert</a:t>
            </a:r>
            <a:r>
              <a:rPr lang="en-US" sz="2800" baseline="30000" dirty="0" smtClean="0">
                <a:latin typeface="Calibri" pitchFamily="34" charset="0"/>
                <a:cs typeface="Calibri" pitchFamily="34" charset="0"/>
              </a:rPr>
              <a:t> menu, click the </a:t>
            </a:r>
            <a:r>
              <a:rPr lang="en-US" sz="2800" b="1" baseline="30000" dirty="0" smtClean="0">
                <a:latin typeface="Calibri" pitchFamily="34" charset="0"/>
                <a:cs typeface="Calibri" pitchFamily="34" charset="0"/>
              </a:rPr>
              <a:t>Form</a:t>
            </a:r>
            <a:r>
              <a:rPr lang="en-US" sz="2800" baseline="30000" dirty="0" smtClean="0">
                <a:latin typeface="Calibri" pitchFamily="34" charset="0"/>
                <a:cs typeface="Calibri" pitchFamily="34" charset="0"/>
              </a:rPr>
              <a:t> sub menu to select the </a:t>
            </a:r>
            <a:r>
              <a:rPr lang="en-US" sz="2800" b="1" baseline="30000" dirty="0" smtClean="0">
                <a:latin typeface="Calibri" pitchFamily="34" charset="0"/>
                <a:cs typeface="Calibri" pitchFamily="34" charset="0"/>
              </a:rPr>
              <a:t>Text Field </a:t>
            </a:r>
            <a:r>
              <a:rPr lang="en-US" sz="2800" baseline="30000" dirty="0" smtClean="0">
                <a:latin typeface="Calibri" pitchFamily="34" charset="0"/>
                <a:cs typeface="Calibri" pitchFamily="34" charset="0"/>
              </a:rPr>
              <a:t>option.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Next, on the </a:t>
            </a:r>
            <a:r>
              <a:rPr lang="en-US" sz="2800" b="1" baseline="30000" dirty="0" smtClean="0">
                <a:latin typeface="Calibri" pitchFamily="34" charset="0"/>
                <a:cs typeface="Calibri" pitchFamily="34" charset="0"/>
              </a:rPr>
              <a:t>Insert </a:t>
            </a:r>
            <a:r>
              <a:rPr lang="en-US" sz="2800" baseline="30000" dirty="0" smtClean="0">
                <a:latin typeface="Calibri" pitchFamily="34" charset="0"/>
                <a:cs typeface="Calibri" pitchFamily="34" charset="0"/>
              </a:rPr>
              <a:t>menu, click </a:t>
            </a:r>
            <a:r>
              <a:rPr lang="en-US" sz="2800" b="1" baseline="30000" dirty="0" smtClean="0">
                <a:latin typeface="Calibri" pitchFamily="34" charset="0"/>
                <a:cs typeface="Calibri" pitchFamily="34" charset="0"/>
              </a:rPr>
              <a:t>Form</a:t>
            </a:r>
            <a:r>
              <a:rPr lang="en-US" sz="2800" baseline="30000" dirty="0" smtClean="0">
                <a:latin typeface="Calibri" pitchFamily="34" charset="0"/>
                <a:cs typeface="Calibri" pitchFamily="34" charset="0"/>
              </a:rPr>
              <a:t> and select the </a:t>
            </a:r>
            <a:r>
              <a:rPr lang="en-US" sz="2800" b="1" baseline="30000" dirty="0" smtClean="0">
                <a:latin typeface="Calibri" pitchFamily="34" charset="0"/>
                <a:cs typeface="Calibri" pitchFamily="34" charset="0"/>
              </a:rPr>
              <a:t>Button</a:t>
            </a:r>
            <a:r>
              <a:rPr lang="en-US" sz="2800" baseline="30000" dirty="0" smtClean="0">
                <a:latin typeface="Calibri" pitchFamily="34" charset="0"/>
                <a:cs typeface="Calibri" pitchFamily="34" charset="0"/>
              </a:rPr>
              <a:t> option to insert a submit button in the form.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Change the name of the submit button by selecting the button and entering the new value in the </a:t>
            </a:r>
            <a:r>
              <a:rPr lang="en-US" sz="2800" b="1" baseline="30000" dirty="0" smtClean="0">
                <a:latin typeface="Calibri" pitchFamily="34" charset="0"/>
                <a:cs typeface="Calibri" pitchFamily="34" charset="0"/>
              </a:rPr>
              <a:t>Label</a:t>
            </a:r>
            <a:r>
              <a:rPr lang="en-US" sz="2800" baseline="30000" dirty="0" smtClean="0">
                <a:latin typeface="Calibri" pitchFamily="34" charset="0"/>
                <a:cs typeface="Calibri" pitchFamily="34" charset="0"/>
              </a:rPr>
              <a:t> field of the </a:t>
            </a:r>
            <a:r>
              <a:rPr lang="en-US" sz="2800" b="1" baseline="30000" dirty="0" smtClean="0">
                <a:latin typeface="Calibri" pitchFamily="34" charset="0"/>
                <a:cs typeface="Calibri" pitchFamily="34" charset="0"/>
              </a:rPr>
              <a:t>Property Inspector</a:t>
            </a:r>
            <a:r>
              <a:rPr lang="en-US" sz="2800" baseline="30000" dirty="0" smtClean="0">
                <a:latin typeface="Calibri" pitchFamily="34" charset="0"/>
                <a:cs typeface="Calibri" pitchFamily="34" charset="0"/>
              </a:rPr>
              <a:t>.</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Add an </a:t>
            </a:r>
            <a:r>
              <a:rPr lang="en-US" sz="2800" b="1" baseline="30000" dirty="0" smtClean="0">
                <a:latin typeface="Calibri" pitchFamily="34" charset="0"/>
                <a:cs typeface="Calibri" pitchFamily="34" charset="0"/>
              </a:rPr>
              <a:t>Insert Record </a:t>
            </a:r>
            <a:r>
              <a:rPr lang="en-US" sz="2800" baseline="30000" dirty="0" smtClean="0">
                <a:latin typeface="Calibri" pitchFamily="34" charset="0"/>
                <a:cs typeface="Calibri" pitchFamily="34" charset="0"/>
              </a:rPr>
              <a:t>server behavior to update the visitor’s data in the database table.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up)">
                                      <p:cBhvr>
                                        <p:cTn id="12" dur="500"/>
                                        <p:tgtEl>
                                          <p:spTgt spid="8">
                                            <p:txEl>
                                              <p:pRg st="0" end="0"/>
                                            </p:txEl>
                                          </p:spTgt>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wipe(up)">
                                      <p:cBhvr>
                                        <p:cTn id="16" dur="500"/>
                                        <p:tgtEl>
                                          <p:spTgt spid="8">
                                            <p:txEl>
                                              <p:pRg st="1" end="1"/>
                                            </p:txEl>
                                          </p:spTgt>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wipe(up)">
                                      <p:cBhvr>
                                        <p:cTn id="20" dur="500"/>
                                        <p:tgtEl>
                                          <p:spTgt spid="8">
                                            <p:txEl>
                                              <p:pRg st="2" end="2"/>
                                            </p:txEl>
                                          </p:spTgt>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animEffect transition="in" filter="wipe(up)">
                                      <p:cBhvr>
                                        <p:cTn id="24" dur="500"/>
                                        <p:tgtEl>
                                          <p:spTgt spid="8">
                                            <p:txEl>
                                              <p:pRg st="3" end="3"/>
                                            </p:txEl>
                                          </p:spTgt>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8">
                                            <p:txEl>
                                              <p:pRg st="4" end="4"/>
                                            </p:txEl>
                                          </p:spTgt>
                                        </p:tgtEl>
                                        <p:attrNameLst>
                                          <p:attrName>style.visibility</p:attrName>
                                        </p:attrNameLst>
                                      </p:cBhvr>
                                      <p:to>
                                        <p:strVal val="visible"/>
                                      </p:to>
                                    </p:set>
                                    <p:animEffect transition="in" filter="wipe(up)">
                                      <p:cBhvr>
                                        <p:cTn id="28" dur="500"/>
                                        <p:tgtEl>
                                          <p:spTgt spid="8">
                                            <p:txEl>
                                              <p:pRg st="4" end="4"/>
                                            </p:txEl>
                                          </p:spTgt>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wipe(up)">
                                      <p:cBhvr>
                                        <p:cTn id="32" dur="500"/>
                                        <p:tgtEl>
                                          <p:spTgt spid="8">
                                            <p:txEl>
                                              <p:pRg st="5" end="5"/>
                                            </p:txEl>
                                          </p:spTgt>
                                        </p:tgtEl>
                                      </p:cBhvr>
                                    </p:animEffect>
                                  </p:childTnLst>
                                </p:cTn>
                              </p:par>
                            </p:childTnLst>
                          </p:cTn>
                        </p:par>
                        <p:par>
                          <p:cTn id="33" fill="hold">
                            <p:stCondLst>
                              <p:cond delay="3000"/>
                            </p:stCondLst>
                            <p:childTnLst>
                              <p:par>
                                <p:cTn id="34" presetID="22" presetClass="entr" presetSubtype="1" fill="hold" grpId="0" nodeType="afterEffect">
                                  <p:stCondLst>
                                    <p:cond delay="0"/>
                                  </p:stCondLst>
                                  <p:childTnLst>
                                    <p:set>
                                      <p:cBhvr>
                                        <p:cTn id="35" dur="1" fill="hold">
                                          <p:stCondLst>
                                            <p:cond delay="0"/>
                                          </p:stCondLst>
                                        </p:cTn>
                                        <p:tgtEl>
                                          <p:spTgt spid="8">
                                            <p:txEl>
                                              <p:pRg st="6" end="6"/>
                                            </p:txEl>
                                          </p:spTgt>
                                        </p:tgtEl>
                                        <p:attrNameLst>
                                          <p:attrName>style.visibility</p:attrName>
                                        </p:attrNameLst>
                                      </p:cBhvr>
                                      <p:to>
                                        <p:strVal val="visible"/>
                                      </p:to>
                                    </p:set>
                                    <p:animEffect transition="in" filter="wipe(up)">
                                      <p:cBhvr>
                                        <p:cTn id="36" dur="500"/>
                                        <p:tgtEl>
                                          <p:spTgt spid="8">
                                            <p:txEl>
                                              <p:pRg st="6" end="6"/>
                                            </p:txEl>
                                          </p:spTgt>
                                        </p:tgtEl>
                                      </p:cBhvr>
                                    </p:animEffect>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8">
                                            <p:txEl>
                                              <p:pRg st="7" end="7"/>
                                            </p:txEl>
                                          </p:spTgt>
                                        </p:tgtEl>
                                        <p:attrNameLst>
                                          <p:attrName>style.visibility</p:attrName>
                                        </p:attrNameLst>
                                      </p:cBhvr>
                                      <p:to>
                                        <p:strVal val="visible"/>
                                      </p:to>
                                    </p:set>
                                    <p:animEffect transition="in" filter="wipe(up)">
                                      <p:cBhvr>
                                        <p:cTn id="40" dur="500"/>
                                        <p:tgtEl>
                                          <p:spTgt spid="8">
                                            <p:txEl>
                                              <p:pRg st="7" end="7"/>
                                            </p:txEl>
                                          </p:spTgt>
                                        </p:tgtEl>
                                      </p:cBhvr>
                                    </p:animEffect>
                                  </p:childTnLst>
                                </p:cTn>
                              </p:par>
                            </p:childTnLst>
                          </p:cTn>
                        </p:par>
                        <p:par>
                          <p:cTn id="41" fill="hold">
                            <p:stCondLst>
                              <p:cond delay="4000"/>
                            </p:stCondLst>
                            <p:childTnLst>
                              <p:par>
                                <p:cTn id="42" presetID="22" presetClass="entr" presetSubtype="1" fill="hold" grpId="0" nodeType="afterEffect">
                                  <p:stCondLst>
                                    <p:cond delay="0"/>
                                  </p:stCondLst>
                                  <p:childTnLst>
                                    <p:set>
                                      <p:cBhvr>
                                        <p:cTn id="43" dur="1" fill="hold">
                                          <p:stCondLst>
                                            <p:cond delay="0"/>
                                          </p:stCondLst>
                                        </p:cTn>
                                        <p:tgtEl>
                                          <p:spTgt spid="8">
                                            <p:txEl>
                                              <p:pRg st="8" end="8"/>
                                            </p:txEl>
                                          </p:spTgt>
                                        </p:tgtEl>
                                        <p:attrNameLst>
                                          <p:attrName>style.visibility</p:attrName>
                                        </p:attrNameLst>
                                      </p:cBhvr>
                                      <p:to>
                                        <p:strVal val="visible"/>
                                      </p:to>
                                    </p:set>
                                    <p:animEffect transition="in" filter="wipe(up)">
                                      <p:cBhvr>
                                        <p:cTn id="44"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bldLvl="5"/>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Server Models in Dreamweaver 2-3</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ColdFusion </a:t>
              </a:r>
              <a:r>
                <a:rPr lang="en-US" sz="2000" b="1" dirty="0" smtClean="0">
                  <a:solidFill>
                    <a:schemeClr val="bg1"/>
                  </a:solidFill>
                  <a:latin typeface="Calibri" pitchFamily="34" charset="0"/>
                  <a:cs typeface="Calibri" pitchFamily="34" charset="0"/>
                </a:rPr>
                <a:t>(CF)</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371600"/>
            <a:ext cx="8153400" cy="1828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ColdFusion is a tool which helps programmers to create a Web application that accesses databases.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It is a set of ‘extended’ HTML tags known as </a:t>
            </a:r>
            <a:r>
              <a:rPr lang="en-US" sz="2800" b="1" baseline="30000" dirty="0" smtClean="0">
                <a:latin typeface="Calibri" pitchFamily="34" charset="0"/>
                <a:cs typeface="Calibri" pitchFamily="34" charset="0"/>
              </a:rPr>
              <a:t>ColdFusion Markup Language</a:t>
            </a:r>
            <a:r>
              <a:rPr lang="en-US" sz="2800" baseline="30000" dirty="0" smtClean="0">
                <a:latin typeface="Calibri" pitchFamily="34" charset="0"/>
                <a:cs typeface="Calibri" pitchFamily="34" charset="0"/>
              </a:rPr>
              <a:t> (CFML). To run ColdFusion pages, you need the ColdFusion application server.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This server is available for Windows, Linux, Solaris, and HP-UX systems.</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You can define the following ColdFusion server variables:</a:t>
            </a:r>
          </a:p>
        </p:txBody>
      </p:sp>
      <p:graphicFrame>
        <p:nvGraphicFramePr>
          <p:cNvPr id="9" name="Diagram 8"/>
          <p:cNvGraphicFramePr/>
          <p:nvPr/>
        </p:nvGraphicFramePr>
        <p:xfrm>
          <a:off x="914400" y="3124200"/>
          <a:ext cx="7620000"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graphicEl>
                                              <a:dgm id="{BA6D28AA-79AE-468C-92AF-1B3BA54E5829}"/>
                                            </p:graphicEl>
                                          </p:spTgt>
                                        </p:tgtEl>
                                        <p:attrNameLst>
                                          <p:attrName>style.visibility</p:attrName>
                                        </p:attrNameLst>
                                      </p:cBhvr>
                                      <p:to>
                                        <p:strVal val="visible"/>
                                      </p:to>
                                    </p:set>
                                    <p:animEffect transition="in" filter="blinds(horizontal)">
                                      <p:cBhvr>
                                        <p:cTn id="17" dur="500"/>
                                        <p:tgtEl>
                                          <p:spTgt spid="9">
                                            <p:graphicEl>
                                              <a:dgm id="{BA6D28AA-79AE-468C-92AF-1B3BA54E582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graphicEl>
                                              <a:dgm id="{89E74032-EAEF-47D0-8446-7CD058F7FAD3}"/>
                                            </p:graphicEl>
                                          </p:spTgt>
                                        </p:tgtEl>
                                        <p:attrNameLst>
                                          <p:attrName>style.visibility</p:attrName>
                                        </p:attrNameLst>
                                      </p:cBhvr>
                                      <p:to>
                                        <p:strVal val="visible"/>
                                      </p:to>
                                    </p:set>
                                    <p:animEffect transition="in" filter="blinds(horizontal)">
                                      <p:cBhvr>
                                        <p:cTn id="22" dur="500"/>
                                        <p:tgtEl>
                                          <p:spTgt spid="9">
                                            <p:graphicEl>
                                              <a:dgm id="{89E74032-EAEF-47D0-8446-7CD058F7FAD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graphicEl>
                                              <a:dgm id="{1323E957-E184-4ACB-B8A6-3A320422FA01}"/>
                                            </p:graphicEl>
                                          </p:spTgt>
                                        </p:tgtEl>
                                        <p:attrNameLst>
                                          <p:attrName>style.visibility</p:attrName>
                                        </p:attrNameLst>
                                      </p:cBhvr>
                                      <p:to>
                                        <p:strVal val="visible"/>
                                      </p:to>
                                    </p:set>
                                    <p:animEffect transition="in" filter="blinds(horizontal)">
                                      <p:cBhvr>
                                        <p:cTn id="27" dur="500"/>
                                        <p:tgtEl>
                                          <p:spTgt spid="9">
                                            <p:graphicEl>
                                              <a:dgm id="{1323E957-E184-4ACB-B8A6-3A320422FA01}"/>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graphicEl>
                                              <a:dgm id="{6A0CD792-AD02-44B2-AAEC-F582867F3466}"/>
                                            </p:graphicEl>
                                          </p:spTgt>
                                        </p:tgtEl>
                                        <p:attrNameLst>
                                          <p:attrName>style.visibility</p:attrName>
                                        </p:attrNameLst>
                                      </p:cBhvr>
                                      <p:to>
                                        <p:strVal val="visible"/>
                                      </p:to>
                                    </p:set>
                                    <p:animEffect transition="in" filter="blinds(horizontal)">
                                      <p:cBhvr>
                                        <p:cTn id="32" dur="500"/>
                                        <p:tgtEl>
                                          <p:spTgt spid="9">
                                            <p:graphicEl>
                                              <a:dgm id="{6A0CD792-AD02-44B2-AAEC-F582867F3466}"/>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
                                            <p:graphicEl>
                                              <a:dgm id="{39270827-321C-487D-8701-D3C791DADC60}"/>
                                            </p:graphicEl>
                                          </p:spTgt>
                                        </p:tgtEl>
                                        <p:attrNameLst>
                                          <p:attrName>style.visibility</p:attrName>
                                        </p:attrNameLst>
                                      </p:cBhvr>
                                      <p:to>
                                        <p:strVal val="visible"/>
                                      </p:to>
                                    </p:set>
                                    <p:animEffect transition="in" filter="blinds(horizontal)">
                                      <p:cBhvr>
                                        <p:cTn id="37" dur="500"/>
                                        <p:tgtEl>
                                          <p:spTgt spid="9">
                                            <p:graphicEl>
                                              <a:dgm id="{39270827-321C-487D-8701-D3C791DADC6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
                                            <p:graphicEl>
                                              <a:dgm id="{EAC038EA-CD33-4F31-8AE8-8CE5E530A12A}"/>
                                            </p:graphicEl>
                                          </p:spTgt>
                                        </p:tgtEl>
                                        <p:attrNameLst>
                                          <p:attrName>style.visibility</p:attrName>
                                        </p:attrNameLst>
                                      </p:cBhvr>
                                      <p:to>
                                        <p:strVal val="visible"/>
                                      </p:to>
                                    </p:set>
                                    <p:animEffect transition="in" filter="blinds(horizontal)">
                                      <p:cBhvr>
                                        <p:cTn id="42" dur="500"/>
                                        <p:tgtEl>
                                          <p:spTgt spid="9">
                                            <p:graphicEl>
                                              <a:dgm id="{EAC038EA-CD33-4F31-8AE8-8CE5E530A12A}"/>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
                                            <p:graphicEl>
                                              <a:dgm id="{1F50A5AF-DCF1-497E-A3CA-7B9C4DA4CC3D}"/>
                                            </p:graphicEl>
                                          </p:spTgt>
                                        </p:tgtEl>
                                        <p:attrNameLst>
                                          <p:attrName>style.visibility</p:attrName>
                                        </p:attrNameLst>
                                      </p:cBhvr>
                                      <p:to>
                                        <p:strVal val="visible"/>
                                      </p:to>
                                    </p:set>
                                    <p:animEffect transition="in" filter="blinds(horizontal)">
                                      <p:cBhvr>
                                        <p:cTn id="47" dur="500"/>
                                        <p:tgtEl>
                                          <p:spTgt spid="9">
                                            <p:graphicEl>
                                              <a:dgm id="{1F50A5AF-DCF1-497E-A3CA-7B9C4DA4CC3D}"/>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9">
                                            <p:graphicEl>
                                              <a:dgm id="{F4002B91-7B1B-4FA3-A7A3-4AD7294441A4}"/>
                                            </p:graphicEl>
                                          </p:spTgt>
                                        </p:tgtEl>
                                        <p:attrNameLst>
                                          <p:attrName>style.visibility</p:attrName>
                                        </p:attrNameLst>
                                      </p:cBhvr>
                                      <p:to>
                                        <p:strVal val="visible"/>
                                      </p:to>
                                    </p:set>
                                    <p:animEffect transition="in" filter="blinds(horizontal)">
                                      <p:cBhvr>
                                        <p:cTn id="52" dur="500"/>
                                        <p:tgtEl>
                                          <p:spTgt spid="9">
                                            <p:graphicEl>
                                              <a:dgm id="{F4002B91-7B1B-4FA3-A7A3-4AD7294441A4}"/>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9">
                                            <p:graphicEl>
                                              <a:dgm id="{2F6709B1-2C41-4AFA-AF76-BFE17C0DE673}"/>
                                            </p:graphicEl>
                                          </p:spTgt>
                                        </p:tgtEl>
                                        <p:attrNameLst>
                                          <p:attrName>style.visibility</p:attrName>
                                        </p:attrNameLst>
                                      </p:cBhvr>
                                      <p:to>
                                        <p:strVal val="visible"/>
                                      </p:to>
                                    </p:set>
                                    <p:animEffect transition="in" filter="blinds(horizontal)">
                                      <p:cBhvr>
                                        <p:cTn id="57" dur="500"/>
                                        <p:tgtEl>
                                          <p:spTgt spid="9">
                                            <p:graphicEl>
                                              <a:dgm id="{2F6709B1-2C41-4AFA-AF76-BFE17C0DE673}"/>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9">
                                            <p:graphicEl>
                                              <a:dgm id="{E5F8AC0D-C818-46D2-8191-251E5BC620F9}"/>
                                            </p:graphicEl>
                                          </p:spTgt>
                                        </p:tgtEl>
                                        <p:attrNameLst>
                                          <p:attrName>style.visibility</p:attrName>
                                        </p:attrNameLst>
                                      </p:cBhvr>
                                      <p:to>
                                        <p:strVal val="visible"/>
                                      </p:to>
                                    </p:set>
                                    <p:animEffect transition="in" filter="blinds(horizontal)">
                                      <p:cBhvr>
                                        <p:cTn id="62" dur="500"/>
                                        <p:tgtEl>
                                          <p:spTgt spid="9">
                                            <p:graphicEl>
                                              <a:dgm id="{E5F8AC0D-C818-46D2-8191-251E5BC620F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9" grpId="0">
        <p:bldSub>
          <a:bldDgm bld="lvl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40</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Password Protection 3-6</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Updating the Table of Visitors in the Database</a:t>
              </a:r>
              <a:endParaRPr lang="en-US" sz="2000" b="1" kern="1200" dirty="0">
                <a:solidFill>
                  <a:schemeClr val="bg1"/>
                </a:solidFill>
                <a:latin typeface="Calibri" pitchFamily="34" charset="0"/>
                <a:cs typeface="Calibri" pitchFamily="34" charset="0"/>
              </a:endParaRPr>
            </a:p>
          </p:txBody>
        </p:sp>
      </p:grpSp>
      <p:sp>
        <p:nvSpPr>
          <p:cNvPr id="11" name="Rectangle 10"/>
          <p:cNvSpPr/>
          <p:nvPr/>
        </p:nvSpPr>
        <p:spPr>
          <a:xfrm>
            <a:off x="457200" y="1371600"/>
            <a:ext cx="8153400" cy="990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On the </a:t>
            </a:r>
            <a:r>
              <a:rPr lang="en-US" sz="2800" b="1" baseline="30000" dirty="0" smtClean="0">
                <a:latin typeface="Calibri" pitchFamily="34" charset="0"/>
                <a:cs typeface="Calibri" pitchFamily="34" charset="0"/>
              </a:rPr>
              <a:t>Window</a:t>
            </a:r>
            <a:r>
              <a:rPr lang="en-US" sz="2800" baseline="30000" dirty="0" smtClean="0">
                <a:latin typeface="Calibri" pitchFamily="34" charset="0"/>
                <a:cs typeface="Calibri" pitchFamily="34" charset="0"/>
              </a:rPr>
              <a:t> menu, you click the </a:t>
            </a:r>
            <a:r>
              <a:rPr lang="en-US" sz="2800" b="1" baseline="30000" dirty="0" smtClean="0">
                <a:latin typeface="Calibri" pitchFamily="34" charset="0"/>
                <a:cs typeface="Calibri" pitchFamily="34" charset="0"/>
              </a:rPr>
              <a:t>Server </a:t>
            </a:r>
            <a:r>
              <a:rPr lang="en-US" sz="2800" b="1" baseline="30000" dirty="0" smtClean="0">
                <a:latin typeface="Calibri" pitchFamily="34" charset="0"/>
                <a:cs typeface="Calibri" pitchFamily="34" charset="0"/>
              </a:rPr>
              <a:t>Behaviors</a:t>
            </a:r>
            <a:r>
              <a:rPr lang="en-US" sz="2800" baseline="30000" dirty="0" smtClean="0">
                <a:latin typeface="Calibri" pitchFamily="34" charset="0"/>
                <a:cs typeface="Calibri" pitchFamily="34" charset="0"/>
              </a:rPr>
              <a:t> </a:t>
            </a:r>
            <a:r>
              <a:rPr lang="en-US" sz="2800" baseline="30000" dirty="0" smtClean="0">
                <a:latin typeface="Calibri" pitchFamily="34" charset="0"/>
                <a:cs typeface="Calibri" pitchFamily="34" charset="0"/>
              </a:rPr>
              <a:t>command.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Then, in the </a:t>
            </a:r>
            <a:r>
              <a:rPr lang="en-US" sz="2800" b="1" baseline="30000" dirty="0" smtClean="0">
                <a:latin typeface="Calibri" pitchFamily="34" charset="0"/>
                <a:cs typeface="Calibri" pitchFamily="34" charset="0"/>
              </a:rPr>
              <a:t>Server Behaviors </a:t>
            </a:r>
            <a:r>
              <a:rPr lang="en-US" sz="2800" baseline="30000" dirty="0" smtClean="0">
                <a:latin typeface="Calibri" pitchFamily="34" charset="0"/>
                <a:cs typeface="Calibri" pitchFamily="34" charset="0"/>
              </a:rPr>
              <a:t>panel as shown in the following figure, click the ‘</a:t>
            </a:r>
            <a:r>
              <a:rPr lang="en-US" sz="2800" b="1" baseline="30000" dirty="0" smtClean="0">
                <a:latin typeface="Calibri" pitchFamily="34" charset="0"/>
                <a:cs typeface="Calibri" pitchFamily="34" charset="0"/>
              </a:rPr>
              <a:t>+</a:t>
            </a:r>
            <a:r>
              <a:rPr lang="en-US" sz="2800" baseline="30000" dirty="0" smtClean="0">
                <a:latin typeface="Calibri" pitchFamily="34" charset="0"/>
                <a:cs typeface="Calibri" pitchFamily="34" charset="0"/>
              </a:rPr>
              <a:t>’ icon and select </a:t>
            </a:r>
            <a:r>
              <a:rPr lang="en-US" sz="2800" b="1" baseline="30000" dirty="0" smtClean="0">
                <a:latin typeface="Calibri" pitchFamily="34" charset="0"/>
                <a:cs typeface="Calibri" pitchFamily="34" charset="0"/>
              </a:rPr>
              <a:t>Insert Record </a:t>
            </a:r>
            <a:r>
              <a:rPr lang="en-US" sz="2800" baseline="30000" dirty="0" smtClean="0">
                <a:latin typeface="Calibri" pitchFamily="34" charset="0"/>
                <a:cs typeface="Calibri" pitchFamily="34" charset="0"/>
              </a:rPr>
              <a:t>option.</a:t>
            </a:r>
          </a:p>
        </p:txBody>
      </p:sp>
      <p:pic>
        <p:nvPicPr>
          <p:cNvPr id="13" name="Picture 12" descr="Figure 6.13.tif"/>
          <p:cNvPicPr>
            <a:picLocks noChangeAspect="1"/>
          </p:cNvPicPr>
          <p:nvPr/>
        </p:nvPicPr>
        <p:blipFill>
          <a:blip r:embed="rId2"/>
          <a:stretch>
            <a:fillRect/>
          </a:stretch>
        </p:blipFill>
        <p:spPr>
          <a:xfrm>
            <a:off x="1752600" y="2286000"/>
            <a:ext cx="5238220" cy="3962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ox(ou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41</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Password Protection 4-6</a:t>
            </a:r>
            <a:endParaRPr lang="en-US" dirty="0"/>
          </a:p>
        </p:txBody>
      </p:sp>
      <p:sp>
        <p:nvSpPr>
          <p:cNvPr id="5" name="Rectangle 4"/>
          <p:cNvSpPr/>
          <p:nvPr/>
        </p:nvSpPr>
        <p:spPr>
          <a:xfrm>
            <a:off x="457200" y="762000"/>
            <a:ext cx="8153400" cy="762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the </a:t>
            </a:r>
            <a:r>
              <a:rPr lang="en-US" sz="2800" b="1" baseline="30000" dirty="0" smtClean="0">
                <a:latin typeface="Calibri" pitchFamily="34" charset="0"/>
                <a:cs typeface="Calibri" pitchFamily="34" charset="0"/>
              </a:rPr>
              <a:t>Insert Record </a:t>
            </a:r>
            <a:r>
              <a:rPr lang="en-US" sz="2800" baseline="30000" dirty="0" smtClean="0">
                <a:latin typeface="Calibri" pitchFamily="34" charset="0"/>
                <a:cs typeface="Calibri" pitchFamily="34" charset="0"/>
              </a:rPr>
              <a:t>dialog box as shown in the following figure, select the connection from the </a:t>
            </a:r>
            <a:r>
              <a:rPr lang="en-US" sz="2800" b="1" baseline="30000" dirty="0" smtClean="0">
                <a:latin typeface="Calibri" pitchFamily="34" charset="0"/>
                <a:cs typeface="Calibri" pitchFamily="34" charset="0"/>
              </a:rPr>
              <a:t>Connection</a:t>
            </a:r>
            <a:r>
              <a:rPr lang="en-US" sz="2800" baseline="30000" dirty="0" smtClean="0">
                <a:latin typeface="Calibri" pitchFamily="34" charset="0"/>
                <a:cs typeface="Calibri" pitchFamily="34" charset="0"/>
              </a:rPr>
              <a:t> drop-down list. </a:t>
            </a:r>
          </a:p>
        </p:txBody>
      </p:sp>
      <p:pic>
        <p:nvPicPr>
          <p:cNvPr id="6" name="Picture 5" descr="Figure 6.14.tif"/>
          <p:cNvPicPr>
            <a:picLocks noChangeAspect="1"/>
          </p:cNvPicPr>
          <p:nvPr/>
        </p:nvPicPr>
        <p:blipFill>
          <a:blip r:embed="rId2"/>
          <a:stretch>
            <a:fillRect/>
          </a:stretch>
        </p:blipFill>
        <p:spPr>
          <a:xfrm>
            <a:off x="1905000" y="1371600"/>
            <a:ext cx="5052916" cy="2971800"/>
          </a:xfrm>
          <a:prstGeom prst="rect">
            <a:avLst/>
          </a:prstGeom>
        </p:spPr>
      </p:pic>
      <p:sp>
        <p:nvSpPr>
          <p:cNvPr id="7" name="Rectangle 6"/>
          <p:cNvSpPr/>
          <p:nvPr/>
        </p:nvSpPr>
        <p:spPr>
          <a:xfrm>
            <a:off x="457200" y="4800600"/>
            <a:ext cx="8153400" cy="1600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Then, from the </a:t>
            </a:r>
            <a:r>
              <a:rPr lang="en-US" sz="2800" b="1" baseline="30000" dirty="0" smtClean="0">
                <a:latin typeface="Calibri" pitchFamily="34" charset="0"/>
                <a:cs typeface="Calibri" pitchFamily="34" charset="0"/>
              </a:rPr>
              <a:t>Insert table</a:t>
            </a:r>
            <a:r>
              <a:rPr lang="en-US" sz="2800" baseline="30000" dirty="0" smtClean="0">
                <a:latin typeface="Calibri" pitchFamily="34" charset="0"/>
                <a:cs typeface="Calibri" pitchFamily="34" charset="0"/>
              </a:rPr>
              <a:t> drop-down list, select the database table in which the visitor records should be inserted.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Next, in </a:t>
            </a:r>
            <a:r>
              <a:rPr lang="en-US" sz="2800" b="1" baseline="30000" dirty="0" smtClean="0">
                <a:latin typeface="Calibri" pitchFamily="34" charset="0"/>
                <a:cs typeface="Calibri" pitchFamily="34" charset="0"/>
              </a:rPr>
              <a:t>After inserting</a:t>
            </a:r>
            <a:r>
              <a:rPr lang="en-US" sz="2800" baseline="30000" dirty="0" smtClean="0">
                <a:latin typeface="Calibri" pitchFamily="34" charset="0"/>
                <a:cs typeface="Calibri" pitchFamily="34" charset="0"/>
              </a:rPr>
              <a:t>, go to option, click the </a:t>
            </a:r>
            <a:r>
              <a:rPr lang="en-US" sz="2800" b="1" baseline="30000" dirty="0" smtClean="0">
                <a:latin typeface="Calibri" pitchFamily="34" charset="0"/>
                <a:cs typeface="Calibri" pitchFamily="34" charset="0"/>
              </a:rPr>
              <a:t>Browse</a:t>
            </a:r>
            <a:r>
              <a:rPr lang="en-US" sz="2800" baseline="30000" dirty="0" smtClean="0">
                <a:latin typeface="Calibri" pitchFamily="34" charset="0"/>
                <a:cs typeface="Calibri" pitchFamily="34" charset="0"/>
              </a:rPr>
              <a:t> button and select the file that will be displayed after the record is inserted in the table.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Further, in the </a:t>
            </a:r>
            <a:r>
              <a:rPr lang="en-US" sz="2800" b="1" baseline="30000" dirty="0" smtClean="0">
                <a:latin typeface="Calibri" pitchFamily="34" charset="0"/>
                <a:cs typeface="Calibri" pitchFamily="34" charset="0"/>
              </a:rPr>
              <a:t>Get values from </a:t>
            </a:r>
            <a:r>
              <a:rPr lang="en-US" sz="2800" baseline="30000" dirty="0" smtClean="0">
                <a:latin typeface="Calibri" pitchFamily="34" charset="0"/>
                <a:cs typeface="Calibri" pitchFamily="34" charset="0"/>
              </a:rPr>
              <a:t>drop-down list, select the form that you will use to accept data.</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Specify what each form object in the page will update in the database table.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42</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Password Protection 5-6</a:t>
            </a:r>
            <a:endParaRPr lang="en-US" dirty="0"/>
          </a:p>
        </p:txBody>
      </p:sp>
      <p:sp>
        <p:nvSpPr>
          <p:cNvPr id="5" name="Rectangle 4"/>
          <p:cNvSpPr/>
          <p:nvPr/>
        </p:nvSpPr>
        <p:spPr>
          <a:xfrm>
            <a:off x="457200" y="762000"/>
            <a:ext cx="8153400" cy="1524000"/>
          </a:xfrm>
          <a:prstGeom prst="rect">
            <a:avLst/>
          </a:prstGeom>
        </p:spPr>
        <p:txBody>
          <a:bodyPr wrap="square" anchor="ctr" anchorCtr="0">
            <a:noAutofit/>
          </a:bodyPr>
          <a:lstStyle/>
          <a:p>
            <a:pPr lvl="1" indent="-274320">
              <a:lnSpc>
                <a:spcPts val="2100"/>
              </a:lnSpc>
              <a:spcBef>
                <a:spcPts val="0"/>
              </a:spcBef>
              <a:buClr>
                <a:schemeClr val="accent4">
                  <a:lumMod val="75000"/>
                </a:schemeClr>
              </a:buClr>
            </a:pPr>
            <a:endParaRPr lang="en-US" sz="2800" baseline="30000" dirty="0" smtClean="0">
              <a:latin typeface="Calibri" pitchFamily="34" charset="0"/>
              <a:cs typeface="Calibri" pitchFamily="34" charset="0"/>
            </a:endParaRP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For this, select the form object from the </a:t>
            </a:r>
            <a:r>
              <a:rPr lang="en-US" sz="2800" b="1" baseline="30000" dirty="0" smtClean="0">
                <a:latin typeface="Calibri" pitchFamily="34" charset="0"/>
                <a:cs typeface="Calibri" pitchFamily="34" charset="0"/>
              </a:rPr>
              <a:t>Form elements</a:t>
            </a:r>
            <a:r>
              <a:rPr lang="en-US" sz="2800" baseline="30000" dirty="0" smtClean="0">
                <a:latin typeface="Calibri" pitchFamily="34" charset="0"/>
                <a:cs typeface="Calibri" pitchFamily="34" charset="0"/>
              </a:rPr>
              <a:t> list, and select the corresponding table column from the </a:t>
            </a:r>
            <a:r>
              <a:rPr lang="en-US" sz="2800" b="1" baseline="30000" dirty="0" smtClean="0">
                <a:latin typeface="Calibri" pitchFamily="34" charset="0"/>
                <a:cs typeface="Calibri" pitchFamily="34" charset="0"/>
              </a:rPr>
              <a:t>Columns</a:t>
            </a:r>
            <a:r>
              <a:rPr lang="en-US" sz="2800" baseline="30000" dirty="0" smtClean="0">
                <a:latin typeface="Calibri" pitchFamily="34" charset="0"/>
                <a:cs typeface="Calibri" pitchFamily="34" charset="0"/>
              </a:rPr>
              <a:t> drop-down list.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Similarly, select the data type from </a:t>
            </a:r>
            <a:r>
              <a:rPr lang="en-US" sz="2800" b="1" baseline="30000" dirty="0" smtClean="0">
                <a:latin typeface="Calibri" pitchFamily="34" charset="0"/>
                <a:cs typeface="Calibri" pitchFamily="34" charset="0"/>
              </a:rPr>
              <a:t>Submit as </a:t>
            </a:r>
            <a:r>
              <a:rPr lang="en-US" sz="2800" baseline="30000" dirty="0" smtClean="0">
                <a:latin typeface="Calibri" pitchFamily="34" charset="0"/>
                <a:cs typeface="Calibri" pitchFamily="34" charset="0"/>
              </a:rPr>
              <a:t>drop-down</a:t>
            </a:r>
            <a:r>
              <a:rPr lang="en-US" sz="2800" b="1" baseline="30000" dirty="0" smtClean="0">
                <a:latin typeface="Calibri" pitchFamily="34" charset="0"/>
                <a:cs typeface="Calibri" pitchFamily="34" charset="0"/>
              </a:rPr>
              <a:t> </a:t>
            </a:r>
            <a:r>
              <a:rPr lang="en-US" sz="2800" baseline="30000" dirty="0" smtClean="0">
                <a:latin typeface="Calibri" pitchFamily="34" charset="0"/>
                <a:cs typeface="Calibri" pitchFamily="34" charset="0"/>
              </a:rPr>
              <a:t>list.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Repeat the above step for other form elements and click </a:t>
            </a:r>
            <a:r>
              <a:rPr lang="en-US" sz="2800" b="1" baseline="30000" dirty="0" smtClean="0">
                <a:latin typeface="Calibri" pitchFamily="34" charset="0"/>
                <a:cs typeface="Calibri" pitchFamily="34" charset="0"/>
              </a:rPr>
              <a:t>OK</a:t>
            </a:r>
            <a:r>
              <a:rPr lang="en-US" sz="2800" baseline="30000" dirty="0" smtClean="0">
                <a:latin typeface="Calibri" pitchFamily="34" charset="0"/>
                <a:cs typeface="Calibri" pitchFamily="34" charset="0"/>
              </a:rPr>
              <a:t>. The </a:t>
            </a:r>
            <a:r>
              <a:rPr lang="en-US" sz="2800" b="1" baseline="30000" dirty="0" smtClean="0">
                <a:latin typeface="Calibri" pitchFamily="34" charset="0"/>
                <a:cs typeface="Calibri" pitchFamily="34" charset="0"/>
              </a:rPr>
              <a:t>Insert Record </a:t>
            </a:r>
            <a:r>
              <a:rPr lang="en-US" sz="2800" baseline="30000" dirty="0" smtClean="0">
                <a:latin typeface="Calibri" pitchFamily="34" charset="0"/>
                <a:cs typeface="Calibri" pitchFamily="34" charset="0"/>
              </a:rPr>
              <a:t>server behavior will be added in the </a:t>
            </a:r>
            <a:r>
              <a:rPr lang="en-US" sz="2800" b="1" baseline="30000" dirty="0" smtClean="0">
                <a:latin typeface="Calibri" pitchFamily="34" charset="0"/>
                <a:cs typeface="Calibri" pitchFamily="34" charset="0"/>
              </a:rPr>
              <a:t>Server Behaviors </a:t>
            </a:r>
            <a:r>
              <a:rPr lang="en-US" sz="2800" baseline="30000" dirty="0" smtClean="0">
                <a:latin typeface="Calibri" pitchFamily="34" charset="0"/>
                <a:cs typeface="Calibri" pitchFamily="34" charset="0"/>
              </a:rPr>
              <a:t>panel and attached to the page.</a:t>
            </a:r>
          </a:p>
        </p:txBody>
      </p:sp>
      <p:grpSp>
        <p:nvGrpSpPr>
          <p:cNvPr id="6" name="Group 5"/>
          <p:cNvGrpSpPr/>
          <p:nvPr/>
        </p:nvGrpSpPr>
        <p:grpSpPr>
          <a:xfrm>
            <a:off x="381000" y="24384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7" name="Rounded Rectangle 6"/>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8" name="Rounded Rectangle 4"/>
            <p:cNvSpPr/>
            <p:nvPr/>
          </p:nvSpPr>
          <p:spPr>
            <a:xfrm>
              <a:off x="29309" y="953707"/>
              <a:ext cx="8323382" cy="54178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Ensuring that the Chosen Name is Unique</a:t>
              </a:r>
              <a:endParaRPr lang="en-US" sz="2000" b="1" kern="1200" dirty="0">
                <a:solidFill>
                  <a:schemeClr val="bg1"/>
                </a:solidFill>
                <a:latin typeface="Calibri" pitchFamily="34" charset="0"/>
                <a:cs typeface="Calibri" pitchFamily="34" charset="0"/>
              </a:endParaRPr>
            </a:p>
          </p:txBody>
        </p:sp>
      </p:grpSp>
      <p:sp>
        <p:nvSpPr>
          <p:cNvPr id="9" name="Rectangle 8"/>
          <p:cNvSpPr/>
          <p:nvPr/>
        </p:nvSpPr>
        <p:spPr>
          <a:xfrm>
            <a:off x="457200" y="3048000"/>
            <a:ext cx="8153400" cy="381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steps to ensure that the username is unique are as follows:</a:t>
            </a:r>
          </a:p>
        </p:txBody>
      </p:sp>
      <p:grpSp>
        <p:nvGrpSpPr>
          <p:cNvPr id="10" name="Group 9"/>
          <p:cNvGrpSpPr/>
          <p:nvPr/>
        </p:nvGrpSpPr>
        <p:grpSpPr>
          <a:xfrm>
            <a:off x="381000" y="3352800"/>
            <a:ext cx="8235788" cy="661153"/>
            <a:chOff x="-158588" y="-500031"/>
            <a:chExt cx="8235788" cy="625732"/>
          </a:xfrm>
        </p:grpSpPr>
        <p:sp>
          <p:nvSpPr>
            <p:cNvPr id="11" name="Rounded Rectangle 10"/>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2" name="Rounded Rectangle 4"/>
            <p:cNvSpPr/>
            <p:nvPr/>
          </p:nvSpPr>
          <p:spPr>
            <a:xfrm>
              <a:off x="-158588" y="-355796"/>
              <a:ext cx="8004094" cy="48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On the </a:t>
              </a:r>
              <a:r>
                <a:rPr lang="en-US" sz="2400" b="1" baseline="30000" dirty="0" smtClean="0">
                  <a:solidFill>
                    <a:schemeClr val="tx1"/>
                  </a:solidFill>
                </a:rPr>
                <a:t>Window</a:t>
              </a:r>
              <a:r>
                <a:rPr lang="en-US" sz="2400" baseline="30000" dirty="0" smtClean="0">
                  <a:solidFill>
                    <a:schemeClr val="tx1"/>
                  </a:solidFill>
                </a:rPr>
                <a:t> menu, you click the </a:t>
              </a:r>
              <a:r>
                <a:rPr lang="en-US" sz="2400" b="1" baseline="30000" dirty="0" smtClean="0">
                  <a:solidFill>
                    <a:schemeClr val="tx1"/>
                  </a:solidFill>
                </a:rPr>
                <a:t>Server Behaviors </a:t>
              </a:r>
              <a:r>
                <a:rPr lang="en-US" sz="2400" baseline="30000" dirty="0" smtClean="0">
                  <a:solidFill>
                    <a:schemeClr val="tx1"/>
                  </a:solidFill>
                </a:rPr>
                <a:t>command. The </a:t>
              </a:r>
              <a:r>
                <a:rPr lang="en-US" sz="2400" b="1" baseline="30000" dirty="0" smtClean="0">
                  <a:solidFill>
                    <a:schemeClr val="tx1"/>
                  </a:solidFill>
                </a:rPr>
                <a:t>Server Behaviors</a:t>
              </a:r>
              <a:r>
                <a:rPr lang="en-US" sz="2400" baseline="30000" dirty="0" smtClean="0">
                  <a:solidFill>
                    <a:schemeClr val="tx1"/>
                  </a:solidFill>
                </a:rPr>
                <a:t> panel will appear in the </a:t>
              </a:r>
              <a:r>
                <a:rPr lang="en-US" sz="2400" b="1" baseline="30000" dirty="0" smtClean="0">
                  <a:solidFill>
                    <a:schemeClr val="tx1"/>
                  </a:solidFill>
                </a:rPr>
                <a:t>Application </a:t>
              </a:r>
              <a:r>
                <a:rPr lang="en-US" sz="2400" baseline="30000" dirty="0" smtClean="0">
                  <a:solidFill>
                    <a:schemeClr val="tx1"/>
                  </a:solidFill>
                </a:rPr>
                <a:t>panel group.</a:t>
              </a:r>
            </a:p>
          </p:txBody>
        </p:sp>
      </p:grpSp>
      <p:grpSp>
        <p:nvGrpSpPr>
          <p:cNvPr id="13" name="Group 12"/>
          <p:cNvGrpSpPr/>
          <p:nvPr/>
        </p:nvGrpSpPr>
        <p:grpSpPr>
          <a:xfrm>
            <a:off x="381000" y="4114800"/>
            <a:ext cx="8235788" cy="875238"/>
            <a:chOff x="-158588" y="-500031"/>
            <a:chExt cx="8235788" cy="598933"/>
          </a:xfrm>
        </p:grpSpPr>
        <p:sp>
          <p:nvSpPr>
            <p:cNvPr id="14" name="Rounded Rectangle 13"/>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5" name="Rounded Rectangle 4"/>
            <p:cNvSpPr/>
            <p:nvPr/>
          </p:nvSpPr>
          <p:spPr>
            <a:xfrm>
              <a:off x="-158588" y="-395742"/>
              <a:ext cx="8004094" cy="48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You click the plus ‘</a:t>
              </a:r>
              <a:r>
                <a:rPr lang="en-US" sz="2400" b="1" baseline="30000" dirty="0" smtClean="0">
                  <a:solidFill>
                    <a:schemeClr val="tx1"/>
                  </a:solidFill>
                </a:rPr>
                <a:t>+</a:t>
              </a:r>
              <a:r>
                <a:rPr lang="en-US" sz="2400" baseline="30000" dirty="0" smtClean="0">
                  <a:solidFill>
                    <a:schemeClr val="tx1"/>
                  </a:solidFill>
                </a:rPr>
                <a:t>’ icon and from the </a:t>
              </a:r>
              <a:r>
                <a:rPr lang="en-US" sz="2400" b="1" baseline="30000" dirty="0" smtClean="0">
                  <a:solidFill>
                    <a:schemeClr val="tx1"/>
                  </a:solidFill>
                </a:rPr>
                <a:t>User Authentication </a:t>
              </a:r>
              <a:r>
                <a:rPr lang="en-US" sz="2400" baseline="30000" dirty="0" smtClean="0">
                  <a:solidFill>
                    <a:schemeClr val="tx1"/>
                  </a:solidFill>
                </a:rPr>
                <a:t>menu, select </a:t>
              </a:r>
              <a:r>
                <a:rPr lang="en-US" sz="2400" b="1" baseline="30000" dirty="0" smtClean="0">
                  <a:solidFill>
                    <a:schemeClr val="tx1"/>
                  </a:solidFill>
                </a:rPr>
                <a:t>Check New Username </a:t>
              </a:r>
              <a:r>
                <a:rPr lang="en-US" sz="2400" baseline="30000" dirty="0" smtClean="0">
                  <a:solidFill>
                    <a:schemeClr val="tx1"/>
                  </a:solidFill>
                </a:rPr>
                <a:t>from the pop-up menu. The </a:t>
              </a:r>
              <a:r>
                <a:rPr lang="en-US" sz="2400" b="1" baseline="30000" dirty="0" smtClean="0">
                  <a:solidFill>
                    <a:schemeClr val="tx1"/>
                  </a:solidFill>
                </a:rPr>
                <a:t>Check New Username </a:t>
              </a:r>
              <a:r>
                <a:rPr lang="en-US" sz="2400" baseline="30000" dirty="0" smtClean="0">
                  <a:solidFill>
                    <a:schemeClr val="tx1"/>
                  </a:solidFill>
                </a:rPr>
                <a:t>dialog box will appear as shown in the following figure:</a:t>
              </a:r>
            </a:p>
          </p:txBody>
        </p:sp>
      </p:grpSp>
      <p:pic>
        <p:nvPicPr>
          <p:cNvPr id="16" name="Picture 15" descr="Figure 6.15.tif"/>
          <p:cNvPicPr>
            <a:picLocks noChangeAspect="1"/>
          </p:cNvPicPr>
          <p:nvPr/>
        </p:nvPicPr>
        <p:blipFill>
          <a:blip r:embed="rId2"/>
          <a:stretch>
            <a:fillRect/>
          </a:stretch>
        </p:blipFill>
        <p:spPr>
          <a:xfrm>
            <a:off x="1447801" y="5105401"/>
            <a:ext cx="5867399" cy="13975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ox(ou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43</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Password Protection 6-6</a:t>
            </a:r>
            <a:endParaRPr lang="en-US" dirty="0"/>
          </a:p>
        </p:txBody>
      </p:sp>
      <p:grpSp>
        <p:nvGrpSpPr>
          <p:cNvPr id="16" name="Group 15"/>
          <p:cNvGrpSpPr/>
          <p:nvPr/>
        </p:nvGrpSpPr>
        <p:grpSpPr>
          <a:xfrm>
            <a:off x="381000" y="1066800"/>
            <a:ext cx="8235788" cy="661153"/>
            <a:chOff x="-158588" y="-500031"/>
            <a:chExt cx="8235788" cy="625732"/>
          </a:xfrm>
        </p:grpSpPr>
        <p:sp>
          <p:nvSpPr>
            <p:cNvPr id="17" name="Rounded Rectangle 16"/>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8" name="Rounded Rectangle 4"/>
            <p:cNvSpPr/>
            <p:nvPr/>
          </p:nvSpPr>
          <p:spPr>
            <a:xfrm>
              <a:off x="-158588" y="-355796"/>
              <a:ext cx="8004094" cy="48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Now, in the </a:t>
              </a:r>
              <a:r>
                <a:rPr lang="en-US" sz="2400" b="1" baseline="30000" dirty="0" smtClean="0">
                  <a:solidFill>
                    <a:schemeClr val="tx1"/>
                  </a:solidFill>
                </a:rPr>
                <a:t>Username Field</a:t>
              </a:r>
              <a:r>
                <a:rPr lang="en-US" sz="2400" baseline="30000" dirty="0" smtClean="0">
                  <a:solidFill>
                    <a:schemeClr val="tx1"/>
                  </a:solidFill>
                </a:rPr>
                <a:t> </a:t>
              </a:r>
              <a:r>
                <a:rPr lang="en-US" sz="2400" baseline="30000" dirty="0" smtClean="0">
                  <a:solidFill>
                    <a:schemeClr val="tx1"/>
                  </a:solidFill>
                </a:rPr>
                <a:t>drop-down list, you select the form field, which accepts the username from the visitors. </a:t>
              </a:r>
            </a:p>
          </p:txBody>
        </p:sp>
      </p:grpSp>
      <p:grpSp>
        <p:nvGrpSpPr>
          <p:cNvPr id="19" name="Group 18"/>
          <p:cNvGrpSpPr/>
          <p:nvPr/>
        </p:nvGrpSpPr>
        <p:grpSpPr>
          <a:xfrm>
            <a:off x="381000" y="1828800"/>
            <a:ext cx="8235788" cy="875238"/>
            <a:chOff x="-158588" y="-500031"/>
            <a:chExt cx="8235788" cy="598933"/>
          </a:xfrm>
        </p:grpSpPr>
        <p:sp>
          <p:nvSpPr>
            <p:cNvPr id="20" name="Rounded Rectangle 19"/>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21" name="Rounded Rectangle 4"/>
            <p:cNvSpPr/>
            <p:nvPr/>
          </p:nvSpPr>
          <p:spPr>
            <a:xfrm>
              <a:off x="-158588" y="-395742"/>
              <a:ext cx="8004094" cy="48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Then, in the </a:t>
              </a:r>
              <a:r>
                <a:rPr lang="en-US" sz="2400" b="1" baseline="30000" dirty="0" smtClean="0">
                  <a:solidFill>
                    <a:schemeClr val="tx1"/>
                  </a:solidFill>
                </a:rPr>
                <a:t>If Already Exists, Go To </a:t>
              </a:r>
              <a:r>
                <a:rPr lang="en-US" sz="2400" baseline="30000" dirty="0" smtClean="0">
                  <a:solidFill>
                    <a:schemeClr val="tx1"/>
                  </a:solidFill>
                </a:rPr>
                <a:t>field, click the browse button and select the file which will display a message for the visitors to tell them that the username already exists and asking them to register again with a different username. </a:t>
              </a:r>
            </a:p>
          </p:txBody>
        </p:sp>
      </p:grpSp>
      <p:grpSp>
        <p:nvGrpSpPr>
          <p:cNvPr id="22" name="Group 21"/>
          <p:cNvGrpSpPr/>
          <p:nvPr/>
        </p:nvGrpSpPr>
        <p:grpSpPr>
          <a:xfrm>
            <a:off x="381000" y="2858562"/>
            <a:ext cx="8235788" cy="875238"/>
            <a:chOff x="-158588" y="-500031"/>
            <a:chExt cx="8235788" cy="598933"/>
          </a:xfrm>
        </p:grpSpPr>
        <p:sp>
          <p:nvSpPr>
            <p:cNvPr id="23" name="Rounded Rectangle 22"/>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24" name="Rounded Rectangle 4"/>
            <p:cNvSpPr/>
            <p:nvPr/>
          </p:nvSpPr>
          <p:spPr>
            <a:xfrm>
              <a:off x="-158588" y="-395742"/>
              <a:ext cx="8004094" cy="48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Lastly, click </a:t>
              </a:r>
              <a:r>
                <a:rPr lang="en-US" sz="2400" b="1" baseline="30000" dirty="0" smtClean="0">
                  <a:solidFill>
                    <a:schemeClr val="tx1"/>
                  </a:solidFill>
                </a:rPr>
                <a:t>OK</a:t>
              </a:r>
              <a:r>
                <a:rPr lang="en-US" sz="2400" baseline="30000" dirty="0" smtClean="0">
                  <a:solidFill>
                    <a:schemeClr val="tx1"/>
                  </a:solidFill>
                </a:rPr>
                <a:t>. The </a:t>
              </a:r>
              <a:r>
                <a:rPr lang="en-US" sz="2400" b="1" baseline="30000" dirty="0" smtClean="0">
                  <a:solidFill>
                    <a:schemeClr val="tx1"/>
                  </a:solidFill>
                </a:rPr>
                <a:t>Check New Username</a:t>
              </a:r>
              <a:r>
                <a:rPr lang="en-US" sz="2400" baseline="30000" dirty="0" smtClean="0">
                  <a:solidFill>
                    <a:schemeClr val="tx1"/>
                  </a:solidFill>
                </a:rPr>
                <a:t> server behavior will be added to the </a:t>
              </a:r>
              <a:r>
                <a:rPr lang="en-US" sz="2400" b="1" baseline="30000" dirty="0" smtClean="0">
                  <a:solidFill>
                    <a:schemeClr val="tx1"/>
                  </a:solidFill>
                </a:rPr>
                <a:t>Server Behaviors </a:t>
              </a:r>
              <a:r>
                <a:rPr lang="en-US" sz="2400" baseline="30000" dirty="0" smtClean="0">
                  <a:solidFill>
                    <a:schemeClr val="tx1"/>
                  </a:solidFill>
                </a:rPr>
                <a:t>panel and attached to the page. The Registration Page is now ready to accept the username and password.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44</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Creating the Login Page 1-3</a:t>
            </a:r>
            <a:endParaRPr lang="en-US" dirty="0"/>
          </a:p>
        </p:txBody>
      </p:sp>
      <p:sp>
        <p:nvSpPr>
          <p:cNvPr id="11" name="Rectangle 10"/>
          <p:cNvSpPr/>
          <p:nvPr/>
        </p:nvSpPr>
        <p:spPr>
          <a:xfrm>
            <a:off x="457200" y="838200"/>
            <a:ext cx="8153400" cy="609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After creating a registration page, you need to create a login page for the users to enter the information. To do so, the steps are as follows:</a:t>
            </a:r>
          </a:p>
        </p:txBody>
      </p:sp>
      <p:grpSp>
        <p:nvGrpSpPr>
          <p:cNvPr id="12" name="Group 11"/>
          <p:cNvGrpSpPr/>
          <p:nvPr/>
        </p:nvGrpSpPr>
        <p:grpSpPr>
          <a:xfrm>
            <a:off x="374812" y="1371600"/>
            <a:ext cx="8235788" cy="609600"/>
            <a:chOff x="-158588" y="-500031"/>
            <a:chExt cx="8235788" cy="598933"/>
          </a:xfrm>
        </p:grpSpPr>
        <p:sp>
          <p:nvSpPr>
            <p:cNvPr id="13" name="Rounded Rectangle 12"/>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4" name="Rounded Rectangle 4"/>
            <p:cNvSpPr/>
            <p:nvPr/>
          </p:nvSpPr>
          <p:spPr>
            <a:xfrm>
              <a:off x="-158588" y="-349657"/>
              <a:ext cx="8004094" cy="373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1. Add a Web form to a dynamic page as explained in the previous topic. Then, enter the following fields:</a:t>
              </a:r>
            </a:p>
          </p:txBody>
        </p:sp>
      </p:grpSp>
      <p:grpSp>
        <p:nvGrpSpPr>
          <p:cNvPr id="9" name="Group 8"/>
          <p:cNvGrpSpPr/>
          <p:nvPr/>
        </p:nvGrpSpPr>
        <p:grpSpPr>
          <a:xfrm>
            <a:off x="374812" y="3048000"/>
            <a:ext cx="8235788" cy="685800"/>
            <a:chOff x="-158588" y="-500031"/>
            <a:chExt cx="8235788" cy="598933"/>
          </a:xfrm>
        </p:grpSpPr>
        <p:sp>
          <p:nvSpPr>
            <p:cNvPr id="10" name="Rounded Rectangle 9"/>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5" name="Rounded Rectangle 4"/>
            <p:cNvSpPr/>
            <p:nvPr/>
          </p:nvSpPr>
          <p:spPr>
            <a:xfrm>
              <a:off x="-158588" y="-300387"/>
              <a:ext cx="8004094" cy="281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2. On the </a:t>
              </a:r>
              <a:r>
                <a:rPr lang="en-US" sz="2400" b="1" baseline="30000" dirty="0" smtClean="0">
                  <a:solidFill>
                    <a:schemeClr val="tx1"/>
                  </a:solidFill>
                </a:rPr>
                <a:t>Window </a:t>
              </a:r>
              <a:r>
                <a:rPr lang="en-US" sz="2400" baseline="30000" dirty="0" smtClean="0">
                  <a:solidFill>
                    <a:schemeClr val="tx1"/>
                  </a:solidFill>
                </a:rPr>
                <a:t>menu, click </a:t>
              </a:r>
              <a:r>
                <a:rPr lang="en-US" sz="2400" b="1" baseline="30000" dirty="0" smtClean="0">
                  <a:solidFill>
                    <a:schemeClr val="tx1"/>
                  </a:solidFill>
                </a:rPr>
                <a:t>Server Behaviors</a:t>
              </a:r>
              <a:r>
                <a:rPr lang="en-US" sz="2400" baseline="30000" dirty="0" smtClean="0">
                  <a:solidFill>
                    <a:schemeClr val="tx1"/>
                  </a:solidFill>
                </a:rPr>
                <a:t>. The </a:t>
              </a:r>
              <a:r>
                <a:rPr lang="en-US" sz="2400" b="1" baseline="30000" dirty="0" smtClean="0">
                  <a:solidFill>
                    <a:schemeClr val="tx1"/>
                  </a:solidFill>
                </a:rPr>
                <a:t>Server Behavior </a:t>
              </a:r>
              <a:r>
                <a:rPr lang="en-US" sz="2400" baseline="30000" dirty="0" smtClean="0">
                  <a:solidFill>
                    <a:schemeClr val="tx1"/>
                  </a:solidFill>
                </a:rPr>
                <a:t>panel will be displayed in the </a:t>
              </a:r>
              <a:r>
                <a:rPr lang="en-US" sz="2400" b="1" baseline="30000" dirty="0" smtClean="0">
                  <a:solidFill>
                    <a:schemeClr val="tx1"/>
                  </a:solidFill>
                </a:rPr>
                <a:t>Application</a:t>
              </a:r>
              <a:r>
                <a:rPr lang="en-US" sz="2400" baseline="30000" dirty="0" smtClean="0">
                  <a:solidFill>
                    <a:schemeClr val="tx1"/>
                  </a:solidFill>
                </a:rPr>
                <a:t> panel group.</a:t>
              </a:r>
            </a:p>
          </p:txBody>
        </p:sp>
      </p:grpSp>
      <p:sp>
        <p:nvSpPr>
          <p:cNvPr id="16" name="Rectangle 15"/>
          <p:cNvSpPr/>
          <p:nvPr/>
        </p:nvSpPr>
        <p:spPr>
          <a:xfrm>
            <a:off x="685800" y="2209800"/>
            <a:ext cx="8153400" cy="762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Username</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Password</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Submit button</a:t>
            </a:r>
          </a:p>
        </p:txBody>
      </p:sp>
      <p:grpSp>
        <p:nvGrpSpPr>
          <p:cNvPr id="17" name="Group 16"/>
          <p:cNvGrpSpPr/>
          <p:nvPr/>
        </p:nvGrpSpPr>
        <p:grpSpPr>
          <a:xfrm>
            <a:off x="381000" y="3962400"/>
            <a:ext cx="8235788" cy="685800"/>
            <a:chOff x="-158588" y="-500031"/>
            <a:chExt cx="8235788" cy="598933"/>
          </a:xfrm>
        </p:grpSpPr>
        <p:sp>
          <p:nvSpPr>
            <p:cNvPr id="18" name="Rounded Rectangle 17"/>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9" name="Rounded Rectangle 4"/>
            <p:cNvSpPr/>
            <p:nvPr/>
          </p:nvSpPr>
          <p:spPr>
            <a:xfrm>
              <a:off x="-158588" y="-300387"/>
              <a:ext cx="8004094" cy="281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3. Click the plus ‘</a:t>
              </a:r>
              <a:r>
                <a:rPr lang="en-US" sz="2400" b="1" baseline="30000" dirty="0" smtClean="0">
                  <a:solidFill>
                    <a:schemeClr val="tx1"/>
                  </a:solidFill>
                </a:rPr>
                <a:t>+</a:t>
              </a:r>
              <a:r>
                <a:rPr lang="en-US" sz="2400" baseline="30000" dirty="0" smtClean="0">
                  <a:solidFill>
                    <a:schemeClr val="tx1"/>
                  </a:solidFill>
                </a:rPr>
                <a:t>’ icon and then click the </a:t>
              </a:r>
              <a:r>
                <a:rPr lang="en-US" sz="2400" b="1" baseline="30000" dirty="0" smtClean="0">
                  <a:solidFill>
                    <a:schemeClr val="tx1"/>
                  </a:solidFill>
                </a:rPr>
                <a:t>User Authentication</a:t>
              </a:r>
              <a:r>
                <a:rPr lang="en-US" sz="2400" baseline="30000" dirty="0" smtClean="0">
                  <a:solidFill>
                    <a:schemeClr val="tx1"/>
                  </a:solidFill>
                </a:rPr>
                <a:t> menu to select the </a:t>
              </a:r>
              <a:r>
                <a:rPr lang="en-US" sz="2400" b="1" baseline="30000" dirty="0" smtClean="0">
                  <a:solidFill>
                    <a:schemeClr val="tx1"/>
                  </a:solidFill>
                </a:rPr>
                <a:t>Log In User </a:t>
              </a:r>
              <a:r>
                <a:rPr lang="en-US" sz="2400" baseline="30000" dirty="0" smtClean="0">
                  <a:solidFill>
                    <a:schemeClr val="tx1"/>
                  </a:solidFill>
                </a:rPr>
                <a:t>command.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45</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Creating the Login Page 2-3</a:t>
            </a:r>
            <a:endParaRPr lang="en-US" dirty="0"/>
          </a:p>
        </p:txBody>
      </p:sp>
      <p:sp>
        <p:nvSpPr>
          <p:cNvPr id="5" name="Rectangle 4"/>
          <p:cNvSpPr/>
          <p:nvPr/>
        </p:nvSpPr>
        <p:spPr>
          <a:xfrm>
            <a:off x="457200" y="838200"/>
            <a:ext cx="8153400" cy="609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On doing so, the </a:t>
            </a:r>
            <a:r>
              <a:rPr lang="en-US" sz="2800" b="1" baseline="30000" dirty="0" smtClean="0">
                <a:latin typeface="Calibri" pitchFamily="34" charset="0"/>
                <a:cs typeface="Calibri" pitchFamily="34" charset="0"/>
              </a:rPr>
              <a:t>Log In User </a:t>
            </a:r>
            <a:r>
              <a:rPr lang="en-US" sz="2800" baseline="30000" dirty="0" smtClean="0">
                <a:latin typeface="Calibri" pitchFamily="34" charset="0"/>
                <a:cs typeface="Calibri" pitchFamily="34" charset="0"/>
              </a:rPr>
              <a:t>dialog box will be displayed as shown in the following</a:t>
            </a:r>
            <a:r>
              <a:rPr lang="en-US" sz="2800" dirty="0" smtClean="0">
                <a:latin typeface="Calibri" pitchFamily="34" charset="0"/>
                <a:cs typeface="Calibri" pitchFamily="34" charset="0"/>
              </a:rPr>
              <a:t> </a:t>
            </a:r>
            <a:r>
              <a:rPr lang="en-US" sz="2800" baseline="30000" dirty="0" smtClean="0">
                <a:latin typeface="Calibri" pitchFamily="34" charset="0"/>
                <a:cs typeface="Calibri" pitchFamily="34" charset="0"/>
              </a:rPr>
              <a:t>figure:</a:t>
            </a:r>
          </a:p>
        </p:txBody>
      </p:sp>
      <p:pic>
        <p:nvPicPr>
          <p:cNvPr id="6" name="Picture 5" descr="Figure 6.16.tif"/>
          <p:cNvPicPr>
            <a:picLocks noChangeAspect="1"/>
          </p:cNvPicPr>
          <p:nvPr/>
        </p:nvPicPr>
        <p:blipFill>
          <a:blip r:embed="rId2"/>
          <a:stretch>
            <a:fillRect/>
          </a:stretch>
        </p:blipFill>
        <p:spPr>
          <a:xfrm>
            <a:off x="2286000" y="1371600"/>
            <a:ext cx="4628989" cy="4038600"/>
          </a:xfrm>
          <a:prstGeom prst="rect">
            <a:avLst/>
          </a:prstGeom>
        </p:spPr>
      </p:pic>
      <p:grpSp>
        <p:nvGrpSpPr>
          <p:cNvPr id="7" name="Group 6"/>
          <p:cNvGrpSpPr/>
          <p:nvPr/>
        </p:nvGrpSpPr>
        <p:grpSpPr>
          <a:xfrm>
            <a:off x="381000" y="5562600"/>
            <a:ext cx="8235788" cy="685800"/>
            <a:chOff x="-158588" y="-500031"/>
            <a:chExt cx="8235788" cy="598933"/>
          </a:xfrm>
        </p:grpSpPr>
        <p:sp>
          <p:nvSpPr>
            <p:cNvPr id="8" name="Rounded Rectangle 7"/>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9" name="Rounded Rectangle 4"/>
            <p:cNvSpPr/>
            <p:nvPr/>
          </p:nvSpPr>
          <p:spPr>
            <a:xfrm>
              <a:off x="-158588" y="-300387"/>
              <a:ext cx="8004094" cy="281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4. Then, the in the dialog box, first, specify the form and form objects that will be used by visitors for entering the login information.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46</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Creating the Login Page 3-3</a:t>
            </a:r>
            <a:endParaRPr lang="en-US" dirty="0"/>
          </a:p>
        </p:txBody>
      </p:sp>
      <p:sp>
        <p:nvSpPr>
          <p:cNvPr id="5" name="Rectangle 4"/>
          <p:cNvSpPr/>
          <p:nvPr/>
        </p:nvSpPr>
        <p:spPr>
          <a:xfrm>
            <a:off x="457200" y="838200"/>
            <a:ext cx="8153400" cy="1219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Then, specify the database and the columns that contain the username and password of all the registered users.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server behavior will check the username and password entered in the login page to the one in the database.</a:t>
            </a:r>
          </a:p>
        </p:txBody>
      </p:sp>
      <p:grpSp>
        <p:nvGrpSpPr>
          <p:cNvPr id="6" name="Group 5"/>
          <p:cNvGrpSpPr/>
          <p:nvPr/>
        </p:nvGrpSpPr>
        <p:grpSpPr>
          <a:xfrm>
            <a:off x="381000" y="1905000"/>
            <a:ext cx="8235788" cy="914400"/>
            <a:chOff x="-158588" y="-500031"/>
            <a:chExt cx="8235788" cy="598933"/>
          </a:xfrm>
        </p:grpSpPr>
        <p:sp>
          <p:nvSpPr>
            <p:cNvPr id="7" name="Rounded Rectangle 6"/>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8" name="Rounded Rectangle 4"/>
            <p:cNvSpPr/>
            <p:nvPr/>
          </p:nvSpPr>
          <p:spPr>
            <a:xfrm>
              <a:off x="-158588" y="-400209"/>
              <a:ext cx="8004094" cy="281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5. Next, in the </a:t>
              </a:r>
              <a:r>
                <a:rPr lang="en-US" sz="2400" b="1" baseline="30000" dirty="0" smtClean="0">
                  <a:solidFill>
                    <a:schemeClr val="tx1"/>
                  </a:solidFill>
                </a:rPr>
                <a:t>If Log In Succeeds, Go To option</a:t>
              </a:r>
              <a:r>
                <a:rPr lang="en-US" sz="2400" baseline="30000" dirty="0" smtClean="0">
                  <a:solidFill>
                    <a:schemeClr val="tx1"/>
                  </a:solidFill>
                </a:rPr>
                <a:t>, specify a page that will be displayed if login succeeds. This will be the main page of the password-protected page.</a:t>
              </a:r>
            </a:p>
          </p:txBody>
        </p:sp>
      </p:grpSp>
      <p:sp>
        <p:nvSpPr>
          <p:cNvPr id="9" name="Rectangle 8"/>
          <p:cNvSpPr/>
          <p:nvPr/>
        </p:nvSpPr>
        <p:spPr>
          <a:xfrm>
            <a:off x="457200" y="2971800"/>
            <a:ext cx="8153400" cy="1219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Further, in </a:t>
            </a:r>
            <a:r>
              <a:rPr lang="en-US" sz="2800" b="1" baseline="30000" dirty="0" smtClean="0">
                <a:latin typeface="Calibri" pitchFamily="34" charset="0"/>
                <a:cs typeface="Calibri" pitchFamily="34" charset="0"/>
              </a:rPr>
              <a:t>If Log In Fails, Go To option</a:t>
            </a:r>
            <a:r>
              <a:rPr lang="en-US" sz="2800" baseline="30000" dirty="0" smtClean="0">
                <a:latin typeface="Calibri" pitchFamily="34" charset="0"/>
                <a:cs typeface="Calibri" pitchFamily="34" charset="0"/>
              </a:rPr>
              <a:t>, you specify a page that will be displayed if login fails.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This page will convey a message to the user to let him/her know that he/she may not be registered or the details entered are not correct.</a:t>
            </a:r>
          </a:p>
        </p:txBody>
      </p:sp>
      <p:grpSp>
        <p:nvGrpSpPr>
          <p:cNvPr id="10" name="Group 9"/>
          <p:cNvGrpSpPr/>
          <p:nvPr/>
        </p:nvGrpSpPr>
        <p:grpSpPr>
          <a:xfrm>
            <a:off x="377906" y="4114800"/>
            <a:ext cx="8238882" cy="914400"/>
            <a:chOff x="-161682" y="-500031"/>
            <a:chExt cx="8238882" cy="598933"/>
          </a:xfrm>
        </p:grpSpPr>
        <p:sp>
          <p:nvSpPr>
            <p:cNvPr id="11" name="Rounded Rectangle 10"/>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2" name="Rounded Rectangle 4"/>
            <p:cNvSpPr/>
            <p:nvPr/>
          </p:nvSpPr>
          <p:spPr>
            <a:xfrm>
              <a:off x="-161682" y="-350298"/>
              <a:ext cx="8004094" cy="3483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6. You can also specify whether to grant access to the visitor based on the </a:t>
              </a:r>
              <a:r>
                <a:rPr lang="en-US" sz="2400" b="1" baseline="30000" dirty="0" smtClean="0">
                  <a:solidFill>
                    <a:schemeClr val="tx1"/>
                  </a:solidFill>
                </a:rPr>
                <a:t>Username and Password</a:t>
              </a:r>
              <a:r>
                <a:rPr lang="en-US" sz="2400" baseline="30000" dirty="0" smtClean="0">
                  <a:solidFill>
                    <a:schemeClr val="tx1"/>
                  </a:solidFill>
                </a:rPr>
                <a:t> option or the </a:t>
              </a:r>
              <a:r>
                <a:rPr lang="en-US" sz="2400" b="1" baseline="30000" dirty="0" smtClean="0">
                  <a:solidFill>
                    <a:schemeClr val="tx1"/>
                  </a:solidFill>
                </a:rPr>
                <a:t>Username</a:t>
              </a:r>
              <a:r>
                <a:rPr lang="en-US" sz="2400" baseline="30000" dirty="0" smtClean="0">
                  <a:solidFill>
                    <a:schemeClr val="tx1"/>
                  </a:solidFill>
                </a:rPr>
                <a:t>, </a:t>
              </a:r>
              <a:r>
                <a:rPr lang="en-US" sz="2400" b="1" baseline="30000" dirty="0" smtClean="0">
                  <a:solidFill>
                    <a:schemeClr val="tx1"/>
                  </a:solidFill>
                </a:rPr>
                <a:t>Password</a:t>
              </a:r>
              <a:r>
                <a:rPr lang="en-US" sz="2400" baseline="30000" dirty="0" smtClean="0">
                  <a:solidFill>
                    <a:schemeClr val="tx1"/>
                  </a:solidFill>
                </a:rPr>
                <a:t>, and </a:t>
              </a:r>
              <a:r>
                <a:rPr lang="en-US" sz="2400" b="1" baseline="30000" dirty="0" smtClean="0">
                  <a:solidFill>
                    <a:schemeClr val="tx1"/>
                  </a:solidFill>
                </a:rPr>
                <a:t>Access Level</a:t>
              </a:r>
              <a:r>
                <a:rPr lang="en-US" sz="2400" baseline="30000" dirty="0" smtClean="0">
                  <a:solidFill>
                    <a:schemeClr val="tx1"/>
                  </a:solidFill>
                </a:rPr>
                <a:t> option.</a:t>
              </a:r>
            </a:p>
          </p:txBody>
        </p:sp>
      </p:grpSp>
      <p:grpSp>
        <p:nvGrpSpPr>
          <p:cNvPr id="13" name="Group 12"/>
          <p:cNvGrpSpPr/>
          <p:nvPr/>
        </p:nvGrpSpPr>
        <p:grpSpPr>
          <a:xfrm>
            <a:off x="381000" y="5181600"/>
            <a:ext cx="8238882" cy="1143000"/>
            <a:chOff x="-161682" y="-500031"/>
            <a:chExt cx="8238882" cy="598933"/>
          </a:xfrm>
        </p:grpSpPr>
        <p:sp>
          <p:nvSpPr>
            <p:cNvPr id="14" name="Rounded Rectangle 13"/>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5" name="Rounded Rectangle 4"/>
            <p:cNvSpPr/>
            <p:nvPr/>
          </p:nvSpPr>
          <p:spPr>
            <a:xfrm>
              <a:off x="-161682" y="-380244"/>
              <a:ext cx="8004094" cy="3483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pPr>
              <a:r>
                <a:rPr lang="en-US" sz="2400" baseline="30000" dirty="0" smtClean="0">
                  <a:solidFill>
                    <a:schemeClr val="tx1"/>
                  </a:solidFill>
                </a:rPr>
                <a:t>7. Now, click </a:t>
              </a:r>
              <a:r>
                <a:rPr lang="en-US" sz="2400" b="1" baseline="30000" dirty="0" smtClean="0">
                  <a:solidFill>
                    <a:schemeClr val="tx1"/>
                  </a:solidFill>
                </a:rPr>
                <a:t>OK</a:t>
              </a:r>
              <a:r>
                <a:rPr lang="en-US" sz="2400" baseline="30000" dirty="0" smtClean="0">
                  <a:solidFill>
                    <a:schemeClr val="tx1"/>
                  </a:solidFill>
                </a:rPr>
                <a:t>. The </a:t>
              </a:r>
              <a:r>
                <a:rPr lang="en-US" sz="2400" b="1" baseline="30000" dirty="0" smtClean="0">
                  <a:solidFill>
                    <a:schemeClr val="tx1"/>
                  </a:solidFill>
                </a:rPr>
                <a:t>Log In User </a:t>
              </a:r>
              <a:r>
                <a:rPr lang="en-US" sz="2400" baseline="30000" dirty="0" smtClean="0">
                  <a:solidFill>
                    <a:schemeClr val="tx1"/>
                  </a:solidFill>
                </a:rPr>
                <a:t>server behavior will be added to the </a:t>
              </a:r>
              <a:r>
                <a:rPr lang="en-US" sz="2400" b="1" baseline="30000" dirty="0" smtClean="0">
                  <a:solidFill>
                    <a:schemeClr val="tx1"/>
                  </a:solidFill>
                </a:rPr>
                <a:t>Server Behaviors </a:t>
              </a:r>
              <a:r>
                <a:rPr lang="en-US" sz="2400" baseline="30000" dirty="0" smtClean="0">
                  <a:solidFill>
                    <a:schemeClr val="tx1"/>
                  </a:solidFill>
                </a:rPr>
                <a:t>panel and will be attached to the page. The login page is ready to accept usernames and passwords and restrict users based on the details they enter.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47</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Restricting Page Access 1-2</a:t>
            </a:r>
            <a:endParaRPr lang="en-US" dirty="0"/>
          </a:p>
        </p:txBody>
      </p:sp>
      <p:sp>
        <p:nvSpPr>
          <p:cNvPr id="5" name="Rectangle 4"/>
          <p:cNvSpPr/>
          <p:nvPr/>
        </p:nvSpPr>
        <p:spPr>
          <a:xfrm>
            <a:off x="457200" y="762000"/>
            <a:ext cx="8153400" cy="2057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redirect unauthorized users to another page, open a file that you want to protect.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Then, on the </a:t>
            </a:r>
            <a:r>
              <a:rPr lang="en-US" sz="2800" b="1" baseline="30000" dirty="0" smtClean="0">
                <a:latin typeface="Calibri" pitchFamily="34" charset="0"/>
                <a:cs typeface="Calibri" pitchFamily="34" charset="0"/>
              </a:rPr>
              <a:t>Window</a:t>
            </a:r>
            <a:r>
              <a:rPr lang="en-US" sz="2800" baseline="30000" dirty="0" smtClean="0">
                <a:latin typeface="Calibri" pitchFamily="34" charset="0"/>
                <a:cs typeface="Calibri" pitchFamily="34" charset="0"/>
              </a:rPr>
              <a:t> menu, you click the </a:t>
            </a:r>
            <a:r>
              <a:rPr lang="en-US" sz="2800" b="1" baseline="30000" dirty="0" smtClean="0">
                <a:latin typeface="Calibri" pitchFamily="34" charset="0"/>
                <a:cs typeface="Calibri" pitchFamily="34" charset="0"/>
              </a:rPr>
              <a:t>Behaviors </a:t>
            </a:r>
            <a:r>
              <a:rPr lang="en-US" sz="2800" baseline="30000" dirty="0" smtClean="0">
                <a:latin typeface="Calibri" pitchFamily="34" charset="0"/>
                <a:cs typeface="Calibri" pitchFamily="34" charset="0"/>
              </a:rPr>
              <a:t>command to open the </a:t>
            </a:r>
            <a:r>
              <a:rPr lang="en-US" sz="2800" b="1" baseline="30000" dirty="0" smtClean="0">
                <a:latin typeface="Calibri" pitchFamily="34" charset="0"/>
                <a:cs typeface="Calibri" pitchFamily="34" charset="0"/>
              </a:rPr>
              <a:t>Behaviors</a:t>
            </a:r>
            <a:r>
              <a:rPr lang="en-US" sz="2800" baseline="30000" dirty="0" smtClean="0">
                <a:latin typeface="Calibri" pitchFamily="34" charset="0"/>
                <a:cs typeface="Calibri" pitchFamily="34" charset="0"/>
              </a:rPr>
              <a:t> panel.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Now, click the plus ‘</a:t>
            </a:r>
            <a:r>
              <a:rPr lang="en-US" sz="2800" b="1" baseline="30000" dirty="0" smtClean="0">
                <a:latin typeface="Calibri" pitchFamily="34" charset="0"/>
                <a:cs typeface="Calibri" pitchFamily="34" charset="0"/>
              </a:rPr>
              <a:t>+</a:t>
            </a:r>
            <a:r>
              <a:rPr lang="en-US" sz="2800" baseline="30000" dirty="0" smtClean="0">
                <a:latin typeface="Calibri" pitchFamily="34" charset="0"/>
                <a:cs typeface="Calibri" pitchFamily="34" charset="0"/>
              </a:rPr>
              <a:t>’ icon and click the </a:t>
            </a:r>
            <a:r>
              <a:rPr lang="en-US" sz="2800" b="1" baseline="30000" dirty="0" smtClean="0">
                <a:latin typeface="Calibri" pitchFamily="34" charset="0"/>
                <a:cs typeface="Calibri" pitchFamily="34" charset="0"/>
              </a:rPr>
              <a:t>User Authentication </a:t>
            </a:r>
            <a:r>
              <a:rPr lang="en-US" sz="2800" baseline="30000" dirty="0" smtClean="0">
                <a:latin typeface="Calibri" pitchFamily="34" charset="0"/>
                <a:cs typeface="Calibri" pitchFamily="34" charset="0"/>
              </a:rPr>
              <a:t>menu to select the </a:t>
            </a:r>
            <a:r>
              <a:rPr lang="en-US" sz="2800" b="1" baseline="30000" dirty="0" smtClean="0">
                <a:latin typeface="Calibri" pitchFamily="34" charset="0"/>
                <a:cs typeface="Calibri" pitchFamily="34" charset="0"/>
              </a:rPr>
              <a:t>Restrict Access To Page </a:t>
            </a:r>
            <a:r>
              <a:rPr lang="en-US" sz="2800" baseline="30000" dirty="0" smtClean="0">
                <a:latin typeface="Calibri" pitchFamily="34" charset="0"/>
                <a:cs typeface="Calibri" pitchFamily="34" charset="0"/>
              </a:rPr>
              <a:t>command. The </a:t>
            </a:r>
            <a:r>
              <a:rPr lang="en-US" sz="2800" b="1" baseline="30000" dirty="0" smtClean="0">
                <a:latin typeface="Calibri" pitchFamily="34" charset="0"/>
                <a:cs typeface="Calibri" pitchFamily="34" charset="0"/>
              </a:rPr>
              <a:t>Restrict Access To Page </a:t>
            </a:r>
            <a:r>
              <a:rPr lang="en-US" sz="2800" baseline="30000" dirty="0" smtClean="0">
                <a:latin typeface="Calibri" pitchFamily="34" charset="0"/>
                <a:cs typeface="Calibri" pitchFamily="34" charset="0"/>
              </a:rPr>
              <a:t>dialog box will be displayed as </a:t>
            </a:r>
            <a:r>
              <a:rPr lang="en-US" sz="2800" baseline="30000" dirty="0" smtClean="0">
                <a:latin typeface="Calibri" pitchFamily="34" charset="0"/>
                <a:cs typeface="Calibri" pitchFamily="34" charset="0"/>
              </a:rPr>
              <a:t>shown </a:t>
            </a:r>
            <a:r>
              <a:rPr lang="en-US" sz="2800" baseline="30000" dirty="0" smtClean="0">
                <a:latin typeface="Calibri" pitchFamily="34" charset="0"/>
                <a:cs typeface="Calibri" pitchFamily="34" charset="0"/>
              </a:rPr>
              <a:t>in the following figure:</a:t>
            </a:r>
          </a:p>
        </p:txBody>
      </p:sp>
      <p:pic>
        <p:nvPicPr>
          <p:cNvPr id="6" name="Picture 5" descr="Figure 6.17.tif"/>
          <p:cNvPicPr>
            <a:picLocks noChangeAspect="1"/>
          </p:cNvPicPr>
          <p:nvPr/>
        </p:nvPicPr>
        <p:blipFill>
          <a:blip r:embed="rId2"/>
          <a:stretch>
            <a:fillRect/>
          </a:stretch>
        </p:blipFill>
        <p:spPr>
          <a:xfrm>
            <a:off x="1905000" y="2819400"/>
            <a:ext cx="5492676" cy="2514600"/>
          </a:xfrm>
          <a:prstGeom prst="rect">
            <a:avLst/>
          </a:prstGeom>
        </p:spPr>
      </p:pic>
      <p:sp>
        <p:nvSpPr>
          <p:cNvPr id="7" name="Rectangle 6"/>
          <p:cNvSpPr/>
          <p:nvPr/>
        </p:nvSpPr>
        <p:spPr>
          <a:xfrm>
            <a:off x="381000" y="5562600"/>
            <a:ext cx="8153400" cy="990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Next, select the </a:t>
            </a:r>
            <a:r>
              <a:rPr lang="en-US" sz="2800" b="1" baseline="30000" dirty="0" smtClean="0">
                <a:latin typeface="Calibri" pitchFamily="34" charset="0"/>
                <a:cs typeface="Calibri" pitchFamily="34" charset="0"/>
              </a:rPr>
              <a:t>Username</a:t>
            </a:r>
            <a:r>
              <a:rPr lang="en-US" sz="2800" baseline="30000" dirty="0" smtClean="0">
                <a:latin typeface="Calibri" pitchFamily="34" charset="0"/>
                <a:cs typeface="Calibri" pitchFamily="34" charset="0"/>
              </a:rPr>
              <a:t> and </a:t>
            </a:r>
            <a:r>
              <a:rPr lang="en-US" sz="2800" b="1" baseline="30000" dirty="0" smtClean="0">
                <a:latin typeface="Calibri" pitchFamily="34" charset="0"/>
                <a:cs typeface="Calibri" pitchFamily="34" charset="0"/>
              </a:rPr>
              <a:t>Password</a:t>
            </a:r>
            <a:r>
              <a:rPr lang="en-US" sz="2800" baseline="30000" dirty="0" smtClean="0">
                <a:latin typeface="Calibri" pitchFamily="34" charset="0"/>
                <a:cs typeface="Calibri" pitchFamily="34" charset="0"/>
              </a:rPr>
              <a:t> from the </a:t>
            </a:r>
            <a:r>
              <a:rPr lang="en-US" sz="2800" b="1" baseline="30000" dirty="0" smtClean="0">
                <a:latin typeface="Calibri" pitchFamily="34" charset="0"/>
                <a:cs typeface="Calibri" pitchFamily="34" charset="0"/>
              </a:rPr>
              <a:t>Restrict based on </a:t>
            </a:r>
            <a:r>
              <a:rPr lang="en-US" sz="2800" baseline="30000" dirty="0" smtClean="0">
                <a:latin typeface="Calibri" pitchFamily="34" charset="0"/>
                <a:cs typeface="Calibri" pitchFamily="34" charset="0"/>
              </a:rPr>
              <a:t>category.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48</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Restricting Page Access 2-2</a:t>
            </a:r>
            <a:endParaRPr lang="en-US" dirty="0"/>
          </a:p>
        </p:txBody>
      </p:sp>
      <p:sp>
        <p:nvSpPr>
          <p:cNvPr id="5" name="Rectangle 4"/>
          <p:cNvSpPr/>
          <p:nvPr/>
        </p:nvSpPr>
        <p:spPr>
          <a:xfrm>
            <a:off x="457200" y="609600"/>
            <a:ext cx="8153400" cy="4495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Apart from the username and password, you may also want the pages to be displayed on the basis of access level. </a:t>
            </a:r>
          </a:p>
          <a:p>
            <a:pPr lvl="1" indent="-274320">
              <a:lnSpc>
                <a:spcPts val="2100"/>
              </a:lnSpc>
              <a:spcBef>
                <a:spcPts val="0"/>
              </a:spcBef>
              <a:buClr>
                <a:schemeClr val="accent4">
                  <a:lumMod val="75000"/>
                </a:schemeClr>
              </a:buClr>
              <a:buFont typeface="Wingdings" pitchFamily="2" charset="2"/>
              <a:buChar char=""/>
            </a:pPr>
            <a:endParaRPr lang="en-US" sz="2800" baseline="30000" dirty="0" smtClean="0">
              <a:latin typeface="Calibri" pitchFamily="34" charset="0"/>
              <a:cs typeface="Calibri" pitchFamily="34" charset="0"/>
            </a:endParaRP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do so, select </a:t>
            </a:r>
            <a:r>
              <a:rPr lang="en-US" sz="2800" b="1" baseline="30000" dirty="0" smtClean="0">
                <a:latin typeface="Calibri" pitchFamily="34" charset="0"/>
                <a:cs typeface="Calibri" pitchFamily="34" charset="0"/>
              </a:rPr>
              <a:t>Username</a:t>
            </a:r>
            <a:r>
              <a:rPr lang="en-US" sz="2800" baseline="30000" dirty="0" smtClean="0">
                <a:latin typeface="Calibri" pitchFamily="34" charset="0"/>
                <a:cs typeface="Calibri" pitchFamily="34" charset="0"/>
              </a:rPr>
              <a:t>, </a:t>
            </a:r>
            <a:r>
              <a:rPr lang="en-US" sz="2800" b="1" baseline="30000" dirty="0" smtClean="0">
                <a:latin typeface="Calibri" pitchFamily="34" charset="0"/>
                <a:cs typeface="Calibri" pitchFamily="34" charset="0"/>
              </a:rPr>
              <a:t>password</a:t>
            </a:r>
            <a:r>
              <a:rPr lang="en-US" sz="2800" baseline="30000" dirty="0" smtClean="0">
                <a:latin typeface="Calibri" pitchFamily="34" charset="0"/>
                <a:cs typeface="Calibri" pitchFamily="34" charset="0"/>
              </a:rPr>
              <a:t>, and </a:t>
            </a:r>
            <a:r>
              <a:rPr lang="en-US" sz="2800" b="1" baseline="30000" dirty="0" smtClean="0">
                <a:latin typeface="Calibri" pitchFamily="34" charset="0"/>
                <a:cs typeface="Calibri" pitchFamily="34" charset="0"/>
              </a:rPr>
              <a:t>access level </a:t>
            </a:r>
            <a:r>
              <a:rPr lang="en-US" sz="2800" baseline="30000" dirty="0" smtClean="0">
                <a:latin typeface="Calibri" pitchFamily="34" charset="0"/>
                <a:cs typeface="Calibri" pitchFamily="34" charset="0"/>
              </a:rPr>
              <a:t>option and define the levels.</a:t>
            </a:r>
          </a:p>
          <a:p>
            <a:pPr lvl="1" indent="-274320">
              <a:lnSpc>
                <a:spcPts val="2100"/>
              </a:lnSpc>
              <a:spcBef>
                <a:spcPts val="0"/>
              </a:spcBef>
              <a:buClr>
                <a:schemeClr val="accent4">
                  <a:lumMod val="75000"/>
                </a:schemeClr>
              </a:buClr>
              <a:buFont typeface="Wingdings" pitchFamily="2" charset="2"/>
              <a:buChar char=""/>
            </a:pPr>
            <a:endParaRPr lang="en-US" sz="2800" baseline="30000" dirty="0" smtClean="0">
              <a:latin typeface="Calibri" pitchFamily="34" charset="0"/>
              <a:cs typeface="Calibri" pitchFamily="34" charset="0"/>
            </a:endParaRP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Further, in the </a:t>
            </a:r>
            <a:r>
              <a:rPr lang="en-US" sz="2800" b="1" baseline="30000" dirty="0" smtClean="0">
                <a:latin typeface="Calibri" pitchFamily="34" charset="0"/>
                <a:cs typeface="Calibri" pitchFamily="34" charset="0"/>
              </a:rPr>
              <a:t>If access denied, go to</a:t>
            </a:r>
            <a:r>
              <a:rPr lang="en-US" sz="2800" baseline="30000" dirty="0" smtClean="0">
                <a:latin typeface="Calibri" pitchFamily="34" charset="0"/>
                <a:cs typeface="Calibri" pitchFamily="34" charset="0"/>
              </a:rPr>
              <a:t> option, click the </a:t>
            </a:r>
            <a:r>
              <a:rPr lang="en-US" sz="2800" b="1" baseline="30000" dirty="0" smtClean="0">
                <a:latin typeface="Calibri" pitchFamily="34" charset="0"/>
                <a:cs typeface="Calibri" pitchFamily="34" charset="0"/>
              </a:rPr>
              <a:t>Browse</a:t>
            </a:r>
            <a:r>
              <a:rPr lang="en-US" sz="2800" baseline="30000" dirty="0" smtClean="0">
                <a:latin typeface="Calibri" pitchFamily="34" charset="0"/>
                <a:cs typeface="Calibri" pitchFamily="34" charset="0"/>
              </a:rPr>
              <a:t> button and select the file that you want to display if an unauthorized user accesses a protected page. </a:t>
            </a:r>
          </a:p>
          <a:p>
            <a:pPr lvl="1" indent="-274320">
              <a:lnSpc>
                <a:spcPts val="2100"/>
              </a:lnSpc>
              <a:spcBef>
                <a:spcPts val="0"/>
              </a:spcBef>
              <a:buClr>
                <a:schemeClr val="accent4">
                  <a:lumMod val="75000"/>
                </a:schemeClr>
              </a:buClr>
              <a:buFont typeface="Wingdings" pitchFamily="2" charset="2"/>
              <a:buChar char=""/>
            </a:pPr>
            <a:endParaRPr lang="en-US" sz="2800" baseline="30000" dirty="0" smtClean="0">
              <a:latin typeface="Calibri" pitchFamily="34" charset="0"/>
              <a:cs typeface="Calibri" pitchFamily="34" charset="0"/>
            </a:endParaRP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Lastly, click </a:t>
            </a:r>
            <a:r>
              <a:rPr lang="en-US" sz="2800" b="1" baseline="30000" dirty="0" smtClean="0">
                <a:latin typeface="Calibri" pitchFamily="34" charset="0"/>
                <a:cs typeface="Calibri" pitchFamily="34" charset="0"/>
              </a:rPr>
              <a:t>OK</a:t>
            </a:r>
            <a:r>
              <a:rPr lang="en-US" sz="2800" baseline="30000" dirty="0" smtClean="0">
                <a:latin typeface="Calibri" pitchFamily="34" charset="0"/>
                <a:cs typeface="Calibri" pitchFamily="34" charset="0"/>
              </a:rPr>
              <a:t>. The </a:t>
            </a:r>
            <a:r>
              <a:rPr lang="en-US" sz="2800" b="1" baseline="30000" dirty="0" smtClean="0">
                <a:latin typeface="Calibri" pitchFamily="34" charset="0"/>
                <a:cs typeface="Calibri" pitchFamily="34" charset="0"/>
              </a:rPr>
              <a:t>Restrict Access To Page </a:t>
            </a:r>
            <a:r>
              <a:rPr lang="en-US" sz="2800" baseline="30000" dirty="0" smtClean="0">
                <a:latin typeface="Calibri" pitchFamily="34" charset="0"/>
                <a:cs typeface="Calibri" pitchFamily="34" charset="0"/>
              </a:rPr>
              <a:t>server behavior will be added to the </a:t>
            </a:r>
            <a:r>
              <a:rPr lang="en-US" sz="2800" b="1" baseline="30000" dirty="0" smtClean="0">
                <a:latin typeface="Calibri" pitchFamily="34" charset="0"/>
                <a:cs typeface="Calibri" pitchFamily="34" charset="0"/>
              </a:rPr>
              <a:t>Server Behaviors </a:t>
            </a:r>
            <a:r>
              <a:rPr lang="en-US" sz="2800" baseline="30000" dirty="0" smtClean="0">
                <a:latin typeface="Calibri" pitchFamily="34" charset="0"/>
                <a:cs typeface="Calibri" pitchFamily="34" charset="0"/>
              </a:rPr>
              <a:t>panel and will be attached to the page.</a:t>
            </a:r>
          </a:p>
          <a:p>
            <a:pPr lvl="1" indent="-274320">
              <a:lnSpc>
                <a:spcPts val="2100"/>
              </a:lnSpc>
              <a:spcBef>
                <a:spcPts val="0"/>
              </a:spcBef>
              <a:buClr>
                <a:schemeClr val="accent4">
                  <a:lumMod val="75000"/>
                </a:schemeClr>
              </a:buClr>
              <a:buFont typeface="Wingdings" pitchFamily="2" charset="2"/>
              <a:buChar char=""/>
            </a:pPr>
            <a:endParaRPr lang="en-US" sz="2800" baseline="30000" dirty="0" smtClean="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49</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Adobe Device Central</a:t>
            </a:r>
            <a:endParaRPr lang="en-US" dirty="0"/>
          </a:p>
        </p:txBody>
      </p:sp>
      <p:sp>
        <p:nvSpPr>
          <p:cNvPr id="5" name="Rectangle 4"/>
          <p:cNvSpPr/>
          <p:nvPr/>
        </p:nvSpPr>
        <p:spPr>
          <a:xfrm>
            <a:off x="457200" y="609600"/>
            <a:ext cx="8153400" cy="1600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Adobe Device Central enables Web designers and developers to preview how Dreamweaver files will look on a wide variety of mobile devices.</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 Device Central uses Opera’s Small Screen Rendering™ to give designers and developers an impression of how their Web page looks on a small screen. </a:t>
            </a:r>
          </a:p>
        </p:txBody>
      </p:sp>
      <p:grpSp>
        <p:nvGrpSpPr>
          <p:cNvPr id="6" name="Group 5"/>
          <p:cNvGrpSpPr/>
          <p:nvPr/>
        </p:nvGrpSpPr>
        <p:grpSpPr>
          <a:xfrm>
            <a:off x="381000" y="19812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7" name="Rounded Rectangle 6"/>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8" name="Rounded Rectangle 4"/>
            <p:cNvSpPr/>
            <p:nvPr/>
          </p:nvSpPr>
          <p:spPr>
            <a:xfrm>
              <a:off x="29309" y="953707"/>
              <a:ext cx="8323382" cy="54178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b="1" dirty="0" smtClean="0">
                  <a:solidFill>
                    <a:schemeClr val="bg1"/>
                  </a:solidFill>
                  <a:latin typeface="Calibri" pitchFamily="34" charset="0"/>
                  <a:cs typeface="Calibri" pitchFamily="34" charset="0"/>
                </a:rPr>
                <a:t> Preview Mobile Content with Adobe Central and Dreamweaver</a:t>
              </a:r>
              <a:endParaRPr lang="en-US" sz="2000" b="1" kern="1200" dirty="0">
                <a:solidFill>
                  <a:schemeClr val="bg1"/>
                </a:solidFill>
                <a:latin typeface="Calibri" pitchFamily="34" charset="0"/>
                <a:cs typeface="Calibri" pitchFamily="34" charset="0"/>
              </a:endParaRPr>
            </a:p>
          </p:txBody>
        </p:sp>
      </p:grpSp>
      <p:sp>
        <p:nvSpPr>
          <p:cNvPr id="9" name="Rectangle 8"/>
          <p:cNvSpPr/>
          <p:nvPr/>
        </p:nvSpPr>
        <p:spPr>
          <a:xfrm>
            <a:off x="457200" y="2590800"/>
            <a:ext cx="8153400" cy="1295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preview pages created in Dreamweaver on various mobile devices, use Device Central with its built-in Opera Small-Screen Rendering feature.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Preview of the Web page may differ on different browsers.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First start Dreamweaver. Then, open a file and do one of the following:</a:t>
            </a:r>
          </a:p>
        </p:txBody>
      </p:sp>
      <p:sp>
        <p:nvSpPr>
          <p:cNvPr id="10" name="Rectangle 9"/>
          <p:cNvSpPr/>
          <p:nvPr/>
        </p:nvSpPr>
        <p:spPr>
          <a:xfrm>
            <a:off x="685800" y="3733800"/>
            <a:ext cx="8153400" cy="1371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On the </a:t>
            </a:r>
            <a:r>
              <a:rPr lang="en-US" sz="2800" b="1" baseline="30000" dirty="0" smtClean="0">
                <a:latin typeface="Calibri" pitchFamily="34" charset="0"/>
                <a:cs typeface="Calibri" pitchFamily="34" charset="0"/>
              </a:rPr>
              <a:t>File</a:t>
            </a:r>
            <a:r>
              <a:rPr lang="en-US" sz="2800" baseline="30000" dirty="0" smtClean="0">
                <a:latin typeface="Calibri" pitchFamily="34" charset="0"/>
                <a:cs typeface="Calibri" pitchFamily="34" charset="0"/>
              </a:rPr>
              <a:t> menu, click </a:t>
            </a:r>
            <a:r>
              <a:rPr lang="en-US" sz="2800" b="1" baseline="30000" dirty="0" smtClean="0">
                <a:latin typeface="Calibri" pitchFamily="34" charset="0"/>
                <a:cs typeface="Calibri" pitchFamily="34" charset="0"/>
              </a:rPr>
              <a:t>Preview in Browser</a:t>
            </a:r>
            <a:r>
              <a:rPr lang="en-US" sz="2800" baseline="30000" dirty="0" smtClean="0">
                <a:latin typeface="Calibri" pitchFamily="34" charset="0"/>
                <a:cs typeface="Calibri" pitchFamily="34" charset="0"/>
              </a:rPr>
              <a:t>, and then click </a:t>
            </a:r>
            <a:r>
              <a:rPr lang="en-US" sz="2800" b="1" baseline="30000" dirty="0" smtClean="0">
                <a:latin typeface="Calibri" pitchFamily="34" charset="0"/>
                <a:cs typeface="Calibri" pitchFamily="34" charset="0"/>
              </a:rPr>
              <a:t>Device Central</a:t>
            </a:r>
            <a:r>
              <a:rPr lang="en-US" sz="2800" baseline="30000" dirty="0" smtClean="0">
                <a:latin typeface="Calibri" pitchFamily="34" charset="0"/>
                <a:cs typeface="Calibri" pitchFamily="34" charset="0"/>
              </a:rPr>
              <a:t>.</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On the </a:t>
            </a:r>
            <a:r>
              <a:rPr lang="en-US" sz="2800" b="1" baseline="30000" dirty="0" smtClean="0">
                <a:latin typeface="Calibri" pitchFamily="34" charset="0"/>
                <a:cs typeface="Calibri" pitchFamily="34" charset="0"/>
              </a:rPr>
              <a:t>Document</a:t>
            </a:r>
            <a:r>
              <a:rPr lang="en-US" sz="2800" baseline="30000" dirty="0" smtClean="0">
                <a:latin typeface="Calibri" pitchFamily="34" charset="0"/>
                <a:cs typeface="Calibri" pitchFamily="34" charset="0"/>
              </a:rPr>
              <a:t> </a:t>
            </a:r>
            <a:r>
              <a:rPr lang="en-US" sz="2800" b="1" baseline="30000" dirty="0" smtClean="0">
                <a:latin typeface="Calibri" pitchFamily="34" charset="0"/>
                <a:cs typeface="Calibri" pitchFamily="34" charset="0"/>
              </a:rPr>
              <a:t>window</a:t>
            </a:r>
            <a:r>
              <a:rPr lang="en-US" sz="2800" baseline="30000" dirty="0" smtClean="0">
                <a:latin typeface="Calibri" pitchFamily="34" charset="0"/>
                <a:cs typeface="Calibri" pitchFamily="34" charset="0"/>
              </a:rPr>
              <a:t> toolbar, click and hold the </a:t>
            </a:r>
            <a:r>
              <a:rPr lang="en-US" sz="2800" b="1" baseline="30000" dirty="0" smtClean="0">
                <a:latin typeface="Calibri" pitchFamily="34" charset="0"/>
                <a:cs typeface="Calibri" pitchFamily="34" charset="0"/>
              </a:rPr>
              <a:t>Preview/Debug In browser</a:t>
            </a:r>
            <a:r>
              <a:rPr lang="en-US" sz="2800" baseline="30000" dirty="0" smtClean="0">
                <a:latin typeface="Calibri" pitchFamily="34" charset="0"/>
                <a:cs typeface="Calibri" pitchFamily="34" charset="0"/>
              </a:rPr>
              <a:t> button and click </a:t>
            </a:r>
            <a:r>
              <a:rPr lang="en-US" sz="2800" b="1" baseline="30000" dirty="0" smtClean="0">
                <a:latin typeface="Calibri" pitchFamily="34" charset="0"/>
                <a:cs typeface="Calibri" pitchFamily="34" charset="0"/>
              </a:rPr>
              <a:t>Preview In Device Central</a:t>
            </a:r>
            <a:r>
              <a:rPr lang="en-US" sz="2800" baseline="30000" dirty="0" smtClean="0">
                <a:latin typeface="Calibri" pitchFamily="34" charset="0"/>
                <a:cs typeface="Calibri" pitchFamily="34" charset="0"/>
              </a:rPr>
              <a:t>.</a:t>
            </a:r>
          </a:p>
        </p:txBody>
      </p:sp>
      <p:sp>
        <p:nvSpPr>
          <p:cNvPr id="11" name="Rectangle 10"/>
          <p:cNvSpPr/>
          <p:nvPr/>
        </p:nvSpPr>
        <p:spPr>
          <a:xfrm>
            <a:off x="457200" y="4800600"/>
            <a:ext cx="8153400" cy="1295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file is displayed in the </a:t>
            </a:r>
            <a:r>
              <a:rPr lang="en-US" sz="2800" b="1" baseline="30000" dirty="0" smtClean="0">
                <a:latin typeface="Calibri" pitchFamily="34" charset="0"/>
                <a:cs typeface="Calibri" pitchFamily="34" charset="0"/>
              </a:rPr>
              <a:t>Device Central Emulator </a:t>
            </a:r>
            <a:r>
              <a:rPr lang="en-US" sz="2800" baseline="30000" dirty="0" smtClean="0">
                <a:latin typeface="Calibri" pitchFamily="34" charset="0"/>
                <a:cs typeface="Calibri" pitchFamily="34" charset="0"/>
              </a:rPr>
              <a:t>tab.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check the preview on a different device, double-click the name of the device in the </a:t>
            </a:r>
            <a:r>
              <a:rPr lang="en-US" sz="2800" b="1" baseline="30000" dirty="0" smtClean="0">
                <a:latin typeface="Calibri" pitchFamily="34" charset="0"/>
                <a:cs typeface="Calibri" pitchFamily="34" charset="0"/>
              </a:rPr>
              <a:t>Device Sets</a:t>
            </a:r>
            <a:r>
              <a:rPr lang="en-US" sz="2800" baseline="30000" dirty="0" smtClean="0">
                <a:latin typeface="Calibri" pitchFamily="34" charset="0"/>
                <a:cs typeface="Calibri" pitchFamily="34" charset="0"/>
              </a:rPr>
              <a:t> or </a:t>
            </a:r>
            <a:r>
              <a:rPr lang="en-US" sz="2800" b="1" baseline="30000" dirty="0" smtClean="0">
                <a:latin typeface="Calibri" pitchFamily="34" charset="0"/>
                <a:cs typeface="Calibri" pitchFamily="34" charset="0"/>
              </a:rPr>
              <a:t>Available Devices </a:t>
            </a:r>
            <a:r>
              <a:rPr lang="en-US" sz="2800" baseline="30000" dirty="0" smtClean="0">
                <a:latin typeface="Calibri" pitchFamily="34" charset="0"/>
                <a:cs typeface="Calibri" pitchFamily="34" charset="0"/>
              </a:rPr>
              <a:t>lists.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Server Models in Dreamweaver 3-3</a:t>
            </a:r>
            <a:endParaRPr lang="en-US" dirty="0"/>
          </a:p>
        </p:txBody>
      </p:sp>
      <p:grpSp>
        <p:nvGrpSpPr>
          <p:cNvPr id="5" name="Group 4"/>
          <p:cNvGrpSpPr/>
          <p:nvPr/>
        </p:nvGrpSpPr>
        <p:grpSpPr>
          <a:xfrm>
            <a:off x="381000" y="762000"/>
            <a:ext cx="8382000" cy="524205"/>
            <a:chOff x="0" y="924398"/>
            <a:chExt cx="8382000" cy="600405"/>
          </a:xfrm>
          <a:gradFill>
            <a:gsLst>
              <a:gs pos="0">
                <a:schemeClr val="accent4">
                  <a:lumMod val="75000"/>
                </a:schemeClr>
              </a:gs>
              <a:gs pos="80000">
                <a:schemeClr val="accent3">
                  <a:lumMod val="75000"/>
                </a:schemeClr>
              </a:gs>
              <a:gs pos="100000">
                <a:schemeClr val="accent4">
                  <a:lumMod val="60000"/>
                  <a:lumOff val="40000"/>
                </a:schemeClr>
              </a:gs>
            </a:gsLst>
            <a:lin ang="16200000" scaled="0"/>
          </a:gra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lvl="0" defTabSz="800100">
                <a:lnSpc>
                  <a:spcPct val="90000"/>
                </a:lnSpc>
                <a:spcBef>
                  <a:spcPct val="0"/>
                </a:spcBef>
                <a:spcAft>
                  <a:spcPct val="35000"/>
                </a:spcAft>
                <a:buFont typeface="Wingdings" pitchFamily="2" charset="2"/>
                <a:buChar char="Ø"/>
              </a:pPr>
              <a:r>
                <a:rPr lang="en-US" sz="2000" dirty="0" smtClean="0">
                  <a:solidFill>
                    <a:schemeClr val="bg1"/>
                  </a:solidFill>
                </a:rPr>
                <a:t> </a:t>
              </a:r>
              <a:r>
                <a:rPr lang="en-US" sz="2000" b="1" dirty="0" smtClean="0">
                  <a:solidFill>
                    <a:schemeClr val="bg1"/>
                  </a:solidFill>
                  <a:latin typeface="Calibri" pitchFamily="34" charset="0"/>
                  <a:cs typeface="Calibri" pitchFamily="34" charset="0"/>
                </a:rPr>
                <a:t>Hypertext </a:t>
              </a:r>
              <a:r>
                <a:rPr lang="en-US" sz="2000" b="1" dirty="0" smtClean="0">
                  <a:solidFill>
                    <a:schemeClr val="bg1"/>
                  </a:solidFill>
                  <a:latin typeface="Calibri" pitchFamily="34" charset="0"/>
                  <a:cs typeface="Calibri" pitchFamily="34" charset="0"/>
                </a:rPr>
                <a:t>Preprocessor</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457200" y="1371600"/>
            <a:ext cx="8153400" cy="3657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Hypertext Preprocessor (PHP) is a programming language that is used to create Websites having dynamic interactivity. </a:t>
            </a:r>
          </a:p>
          <a:p>
            <a:pPr lvl="1" indent="-274320">
              <a:lnSpc>
                <a:spcPts val="2100"/>
              </a:lnSpc>
              <a:spcBef>
                <a:spcPts val="0"/>
              </a:spcBef>
              <a:buClr>
                <a:schemeClr val="accent4">
                  <a:lumMod val="75000"/>
                </a:schemeClr>
              </a:buClr>
            </a:pPr>
            <a:endParaRPr lang="en-US" sz="2800" baseline="30000" dirty="0" smtClean="0">
              <a:latin typeface="Calibri" pitchFamily="34" charset="0"/>
              <a:cs typeface="Calibri" pitchFamily="34" charset="0"/>
            </a:endParaRP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run PHP pages, you need PHP application server, which is an open-source software available on the Web. </a:t>
            </a:r>
          </a:p>
          <a:p>
            <a:pPr lvl="1" indent="-274320">
              <a:lnSpc>
                <a:spcPts val="2100"/>
              </a:lnSpc>
              <a:spcBef>
                <a:spcPts val="0"/>
              </a:spcBef>
              <a:buClr>
                <a:schemeClr val="accent4">
                  <a:lumMod val="75000"/>
                </a:schemeClr>
              </a:buClr>
            </a:pPr>
            <a:endParaRPr lang="en-US" sz="2800" baseline="30000" dirty="0" smtClean="0">
              <a:latin typeface="Calibri" pitchFamily="34" charset="0"/>
              <a:cs typeface="Calibri" pitchFamily="34" charset="0"/>
            </a:endParaRP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Editions of the application server exist for Windows, Linux, UNIX, HP-UX, Solaris, and Mac OS X systems.</a:t>
            </a:r>
          </a:p>
          <a:p>
            <a:pPr lvl="1" indent="-274320">
              <a:lnSpc>
                <a:spcPts val="2100"/>
              </a:lnSpc>
              <a:spcBef>
                <a:spcPts val="0"/>
              </a:spcBef>
              <a:buClr>
                <a:schemeClr val="accent4">
                  <a:lumMod val="75000"/>
                </a:schemeClr>
              </a:buClr>
            </a:pPr>
            <a:endParaRPr lang="en-US" sz="2800" baseline="30000" dirty="0" smtClean="0">
              <a:latin typeface="Calibri" pitchFamily="34" charset="0"/>
              <a:cs typeface="Calibri" pitchFamily="34" charset="0"/>
            </a:endParaRP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application server works with any of the Web servers, namely, Apache, Microsoft IIS or PWS, Netscape and </a:t>
            </a:r>
            <a:r>
              <a:rPr lang="en-US" sz="2800" baseline="30000" dirty="0" err="1" smtClean="0">
                <a:latin typeface="Calibri" pitchFamily="34" charset="0"/>
                <a:cs typeface="Calibri" pitchFamily="34" charset="0"/>
              </a:rPr>
              <a:t>iPlanet</a:t>
            </a:r>
            <a:r>
              <a:rPr lang="en-US" sz="2800" baseline="30000" dirty="0" smtClean="0">
                <a:latin typeface="Calibri" pitchFamily="34" charset="0"/>
                <a:cs typeface="Calibri" pitchFamily="34" charset="0"/>
              </a:rPr>
              <a:t> servers, and almost all Web servers that support the CGI interface.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50</a:t>
            </a:fld>
            <a:endParaRPr lang="en-US"/>
          </a:p>
        </p:txBody>
      </p:sp>
      <p:sp>
        <p:nvSpPr>
          <p:cNvPr id="3" name="Footer Placeholder 2"/>
          <p:cNvSpPr>
            <a:spLocks noGrp="1"/>
          </p:cNvSpPr>
          <p:nvPr>
            <p:ph type="ftr" sz="quarter" idx="11"/>
          </p:nvPr>
        </p:nvSpPr>
        <p:spPr/>
        <p:txBody>
          <a:bodyPr/>
          <a:lstStyle/>
          <a:p>
            <a:pPr>
              <a:defRPr/>
            </a:pPr>
            <a:r>
              <a:rPr lang="en-US" dirty="0" smtClean="0"/>
              <a:t>Working with Dynamic Websites / Session 6</a:t>
            </a:r>
            <a:endParaRPr lang="en-US" dirty="0"/>
          </a:p>
        </p:txBody>
      </p:sp>
      <p:sp>
        <p:nvSpPr>
          <p:cNvPr id="4" name="Title 3"/>
          <p:cNvSpPr>
            <a:spLocks noGrp="1"/>
          </p:cNvSpPr>
          <p:nvPr>
            <p:ph type="title"/>
          </p:nvPr>
        </p:nvSpPr>
        <p:spPr/>
        <p:txBody>
          <a:bodyPr/>
          <a:lstStyle/>
          <a:p>
            <a:r>
              <a:rPr lang="en-US" dirty="0" smtClean="0"/>
              <a:t>Adobe Bridge CS5</a:t>
            </a:r>
            <a:endParaRPr lang="en-US" dirty="0"/>
          </a:p>
        </p:txBody>
      </p:sp>
      <p:sp>
        <p:nvSpPr>
          <p:cNvPr id="5" name="Rectangle 4"/>
          <p:cNvSpPr/>
          <p:nvPr/>
        </p:nvSpPr>
        <p:spPr>
          <a:xfrm>
            <a:off x="457200" y="838200"/>
            <a:ext cx="8153400" cy="914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Adobe Bridge enables you to view your files before placing them or dragging them in your page layout.</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 You can open Bridge in two ways as follows:</a:t>
            </a:r>
          </a:p>
        </p:txBody>
      </p:sp>
      <p:sp>
        <p:nvSpPr>
          <p:cNvPr id="6" name="Rectangle 5"/>
          <p:cNvSpPr/>
          <p:nvPr/>
        </p:nvSpPr>
        <p:spPr>
          <a:xfrm>
            <a:off x="685800" y="1600200"/>
            <a:ext cx="8153400" cy="1143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On the </a:t>
            </a:r>
            <a:r>
              <a:rPr lang="en-US" sz="2800" b="1" baseline="30000" dirty="0" smtClean="0">
                <a:latin typeface="Calibri" pitchFamily="34" charset="0"/>
                <a:cs typeface="Calibri" pitchFamily="34" charset="0"/>
              </a:rPr>
              <a:t>File</a:t>
            </a:r>
            <a:r>
              <a:rPr lang="en-US" sz="2800" baseline="30000" dirty="0" smtClean="0">
                <a:latin typeface="Calibri" pitchFamily="34" charset="0"/>
                <a:cs typeface="Calibri" pitchFamily="34" charset="0"/>
              </a:rPr>
              <a:t> menu, click the </a:t>
            </a:r>
            <a:r>
              <a:rPr lang="en-US" sz="2800" b="1" baseline="30000" dirty="0" smtClean="0">
                <a:latin typeface="Calibri" pitchFamily="34" charset="0"/>
                <a:cs typeface="Calibri" pitchFamily="34" charset="0"/>
              </a:rPr>
              <a:t>Browse In Bridge </a:t>
            </a:r>
            <a:r>
              <a:rPr lang="en-US" sz="2800" baseline="30000" dirty="0" smtClean="0">
                <a:latin typeface="Calibri" pitchFamily="34" charset="0"/>
                <a:cs typeface="Calibri" pitchFamily="34" charset="0"/>
              </a:rPr>
              <a:t>command.</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Click the </a:t>
            </a:r>
            <a:r>
              <a:rPr lang="en-US" sz="2800" b="1" baseline="30000" dirty="0" smtClean="0">
                <a:latin typeface="Calibri" pitchFamily="34" charset="0"/>
                <a:cs typeface="Calibri" pitchFamily="34" charset="0"/>
              </a:rPr>
              <a:t>Browse In Bridge </a:t>
            </a:r>
            <a:r>
              <a:rPr lang="en-US" sz="2800" baseline="30000" dirty="0" smtClean="0">
                <a:latin typeface="Calibri" pitchFamily="34" charset="0"/>
                <a:cs typeface="Calibri" pitchFamily="34" charset="0"/>
              </a:rPr>
              <a:t>button on the </a:t>
            </a:r>
            <a:r>
              <a:rPr lang="en-US" sz="2800" b="1" baseline="30000" dirty="0" smtClean="0">
                <a:latin typeface="Calibri" pitchFamily="34" charset="0"/>
                <a:cs typeface="Calibri" pitchFamily="34" charset="0"/>
              </a:rPr>
              <a:t>Standard</a:t>
            </a:r>
            <a:r>
              <a:rPr lang="en-US" sz="2800" baseline="30000" dirty="0" smtClean="0">
                <a:latin typeface="Calibri" pitchFamily="34" charset="0"/>
                <a:cs typeface="Calibri" pitchFamily="34" charset="0"/>
              </a:rPr>
              <a:t> toolbar.</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Press </a:t>
            </a:r>
            <a:r>
              <a:rPr lang="en-US" sz="2800" b="1" baseline="30000" dirty="0" err="1" smtClean="0">
                <a:latin typeface="Calibri" pitchFamily="34" charset="0"/>
                <a:cs typeface="Calibri" pitchFamily="34" charset="0"/>
              </a:rPr>
              <a:t>Ctrl+Alt+O</a:t>
            </a:r>
            <a:r>
              <a:rPr lang="en-US" sz="2800" b="1" baseline="30000" dirty="0" smtClean="0">
                <a:latin typeface="Calibri" pitchFamily="34" charset="0"/>
                <a:cs typeface="Calibri" pitchFamily="34" charset="0"/>
              </a:rPr>
              <a:t> (Windows) </a:t>
            </a:r>
            <a:r>
              <a:rPr lang="en-US" sz="2800" baseline="30000" dirty="0" smtClean="0">
                <a:latin typeface="Calibri" pitchFamily="34" charset="0"/>
                <a:cs typeface="Calibri" pitchFamily="34" charset="0"/>
              </a:rPr>
              <a:t>or </a:t>
            </a:r>
            <a:r>
              <a:rPr lang="en-US" sz="2800" b="1" baseline="30000" dirty="0" err="1" smtClean="0">
                <a:latin typeface="Calibri" pitchFamily="34" charset="0"/>
                <a:cs typeface="Calibri" pitchFamily="34" charset="0"/>
              </a:rPr>
              <a:t>Command+Option+O</a:t>
            </a:r>
            <a:r>
              <a:rPr lang="en-US" sz="2800" b="1" baseline="30000" dirty="0" smtClean="0">
                <a:latin typeface="Calibri" pitchFamily="34" charset="0"/>
                <a:cs typeface="Calibri" pitchFamily="34" charset="0"/>
              </a:rPr>
              <a:t> (Macintosh)</a:t>
            </a:r>
            <a:r>
              <a:rPr lang="en-US" sz="2800" baseline="30000" dirty="0" smtClean="0">
                <a:latin typeface="Calibri" pitchFamily="34" charset="0"/>
                <a:cs typeface="Calibri" pitchFamily="34" charset="0"/>
              </a:rPr>
              <a:t>.</a:t>
            </a:r>
          </a:p>
        </p:txBody>
      </p:sp>
      <p:sp>
        <p:nvSpPr>
          <p:cNvPr id="7" name="Rectangle 6"/>
          <p:cNvSpPr/>
          <p:nvPr/>
        </p:nvSpPr>
        <p:spPr>
          <a:xfrm>
            <a:off x="457200" y="2743200"/>
            <a:ext cx="8153400" cy="9144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After selecting from one of the two options, </a:t>
            </a:r>
            <a:r>
              <a:rPr lang="en-US" sz="2800" b="1" baseline="30000" dirty="0" smtClean="0">
                <a:latin typeface="Calibri" pitchFamily="34" charset="0"/>
                <a:cs typeface="Calibri" pitchFamily="34" charset="0"/>
              </a:rPr>
              <a:t>Bridge</a:t>
            </a:r>
            <a:r>
              <a:rPr lang="en-US" sz="2800" baseline="30000" dirty="0" smtClean="0">
                <a:latin typeface="Calibri" pitchFamily="34" charset="0"/>
                <a:cs typeface="Calibri" pitchFamily="34" charset="0"/>
              </a:rPr>
              <a:t> opens in </a:t>
            </a:r>
            <a:r>
              <a:rPr lang="en-US" sz="2800" b="1" baseline="30000" dirty="0" smtClean="0">
                <a:latin typeface="Calibri" pitchFamily="34" charset="0"/>
                <a:cs typeface="Calibri" pitchFamily="34" charset="0"/>
              </a:rPr>
              <a:t>File Browser </a:t>
            </a:r>
            <a:r>
              <a:rPr lang="en-US" sz="2800" baseline="30000" dirty="0" smtClean="0">
                <a:latin typeface="Calibri" pitchFamily="34" charset="0"/>
                <a:cs typeface="Calibri" pitchFamily="34" charset="0"/>
              </a:rPr>
              <a:t>mode, showing the contents of the last opened folder in Dreamweaver.</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If Bridge was already open, it becomes the active window.</a:t>
            </a:r>
          </a:p>
        </p:txBody>
      </p:sp>
      <p:sp>
        <p:nvSpPr>
          <p:cNvPr id="8" name="TextBox 7"/>
          <p:cNvSpPr txBox="1"/>
          <p:nvPr/>
        </p:nvSpPr>
        <p:spPr>
          <a:xfrm>
            <a:off x="533400" y="3642761"/>
            <a:ext cx="4529510" cy="307777"/>
          </a:xfrm>
          <a:prstGeom prst="rect">
            <a:avLst/>
          </a:prstGeom>
          <a:noFill/>
        </p:spPr>
        <p:txBody>
          <a:bodyPr wrap="none" rtlCol="0">
            <a:spAutoFit/>
          </a:bodyPr>
          <a:lstStyle/>
          <a:p>
            <a:r>
              <a:rPr lang="en-US" sz="2000" b="1" dirty="0" smtClean="0">
                <a:solidFill>
                  <a:schemeClr val="accent3">
                    <a:lumMod val="50000"/>
                  </a:schemeClr>
                </a:solidFill>
                <a:latin typeface="Calibri" pitchFamily="34" charset="0"/>
                <a:cs typeface="Calibri" pitchFamily="34" charset="0"/>
                <a:sym typeface="Wingdings"/>
              </a:rPr>
              <a:t> Placing an Adobe Bridge File in a Page</a:t>
            </a:r>
            <a:endParaRPr lang="en-US" sz="2000" b="1" dirty="0">
              <a:solidFill>
                <a:schemeClr val="accent3">
                  <a:lumMod val="50000"/>
                </a:schemeClr>
              </a:solidFill>
              <a:latin typeface="Calibri" pitchFamily="34" charset="0"/>
              <a:cs typeface="Calibri" pitchFamily="34" charset="0"/>
            </a:endParaRPr>
          </a:p>
        </p:txBody>
      </p:sp>
      <p:sp>
        <p:nvSpPr>
          <p:cNvPr id="9" name="Rectangle 8"/>
          <p:cNvSpPr/>
          <p:nvPr/>
        </p:nvSpPr>
        <p:spPr>
          <a:xfrm>
            <a:off x="457200" y="4114800"/>
            <a:ext cx="8153400" cy="23622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Dreamweaver </a:t>
            </a:r>
            <a:r>
              <a:rPr lang="en-US" sz="2800" b="1" baseline="30000" dirty="0" smtClean="0">
                <a:latin typeface="Calibri" pitchFamily="34" charset="0"/>
                <a:cs typeface="Calibri" pitchFamily="34" charset="0"/>
              </a:rPr>
              <a:t>Design</a:t>
            </a:r>
            <a:r>
              <a:rPr lang="en-US" sz="2800" baseline="30000" dirty="0" smtClean="0">
                <a:latin typeface="Calibri" pitchFamily="34" charset="0"/>
                <a:cs typeface="Calibri" pitchFamily="34" charset="0"/>
              </a:rPr>
              <a:t> view, you place the insertion point on your page where you want the file inserted.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Then, in Adobe Bridge, you select the file and on the </a:t>
            </a:r>
            <a:r>
              <a:rPr lang="en-US" sz="2800" b="1" baseline="30000" dirty="0" smtClean="0">
                <a:latin typeface="Calibri" pitchFamily="34" charset="0"/>
                <a:cs typeface="Calibri" pitchFamily="34" charset="0"/>
              </a:rPr>
              <a:t>File</a:t>
            </a:r>
            <a:r>
              <a:rPr lang="en-US" sz="2800" baseline="30000" dirty="0" smtClean="0">
                <a:latin typeface="Calibri" pitchFamily="34" charset="0"/>
                <a:cs typeface="Calibri" pitchFamily="34" charset="0"/>
              </a:rPr>
              <a:t> menu, you click </a:t>
            </a:r>
            <a:r>
              <a:rPr lang="en-US" sz="2800" b="1" baseline="30000" dirty="0" smtClean="0">
                <a:latin typeface="Calibri" pitchFamily="34" charset="0"/>
                <a:cs typeface="Calibri" pitchFamily="34" charset="0"/>
              </a:rPr>
              <a:t>Place In Dreamweaver</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If you have set </a:t>
            </a:r>
            <a:r>
              <a:rPr lang="en-US" sz="2800" b="1" baseline="30000" dirty="0" smtClean="0">
                <a:latin typeface="Calibri" pitchFamily="34" charset="0"/>
                <a:cs typeface="Calibri" pitchFamily="34" charset="0"/>
              </a:rPr>
              <a:t>Preferences to Accessibility </a:t>
            </a:r>
            <a:r>
              <a:rPr lang="en-US" sz="2800" baseline="30000" dirty="0" smtClean="0">
                <a:latin typeface="Calibri" pitchFamily="34" charset="0"/>
                <a:cs typeface="Calibri" pitchFamily="34" charset="0"/>
              </a:rPr>
              <a:t>to show attributes when inserting images, the </a:t>
            </a:r>
            <a:r>
              <a:rPr lang="en-US" sz="2800" b="1" baseline="30000" dirty="0" smtClean="0">
                <a:latin typeface="Calibri" pitchFamily="34" charset="0"/>
                <a:cs typeface="Calibri" pitchFamily="34" charset="0"/>
              </a:rPr>
              <a:t>Image Tag Accessibility Attributes </a:t>
            </a:r>
            <a:r>
              <a:rPr lang="en-US" sz="2800" baseline="30000" dirty="0" smtClean="0">
                <a:latin typeface="Calibri" pitchFamily="34" charset="0"/>
                <a:cs typeface="Calibri" pitchFamily="34" charset="0"/>
              </a:rPr>
              <a:t>dialog box is displayed when you insert Web-ready images, such as JPEG and GIF.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51</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Design </a:t>
            </a:r>
            <a:r>
              <a:rPr lang="en-US" dirty="0" err="1" smtClean="0"/>
              <a:t>Multiscreen</a:t>
            </a:r>
            <a:r>
              <a:rPr lang="en-US" dirty="0" smtClean="0"/>
              <a:t> with HTML</a:t>
            </a:r>
            <a:endParaRPr lang="en-US" dirty="0"/>
          </a:p>
        </p:txBody>
      </p:sp>
      <p:graphicFrame>
        <p:nvGraphicFramePr>
          <p:cNvPr id="6" name="Diagram 5"/>
          <p:cNvGraphicFramePr/>
          <p:nvPr/>
        </p:nvGraphicFramePr>
        <p:xfrm>
          <a:off x="304800" y="914400"/>
          <a:ext cx="83820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Figure 6.18.tif"/>
          <p:cNvPicPr>
            <a:picLocks noChangeAspect="1"/>
          </p:cNvPicPr>
          <p:nvPr/>
        </p:nvPicPr>
        <p:blipFill>
          <a:blip r:embed="rId6"/>
          <a:stretch>
            <a:fillRect/>
          </a:stretch>
        </p:blipFill>
        <p:spPr>
          <a:xfrm>
            <a:off x="457199" y="5486399"/>
            <a:ext cx="8001001" cy="3048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graphicEl>
                                              <a:dgm id="{388723AB-37EB-4EC2-B7B0-759657273835}"/>
                                            </p:graphicEl>
                                          </p:spTgt>
                                        </p:tgtEl>
                                        <p:attrNameLst>
                                          <p:attrName>style.visibility</p:attrName>
                                        </p:attrNameLst>
                                      </p:cBhvr>
                                      <p:to>
                                        <p:strVal val="visible"/>
                                      </p:to>
                                    </p:set>
                                    <p:animEffect transition="in" filter="wipe(left)">
                                      <p:cBhvr>
                                        <p:cTn id="7" dur="1000"/>
                                        <p:tgtEl>
                                          <p:spTgt spid="6">
                                            <p:graphicEl>
                                              <a:dgm id="{388723AB-37EB-4EC2-B7B0-75965727383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graphicEl>
                                              <a:dgm id="{0256FAD6-365E-4CAB-8266-8CECC71F7F52}"/>
                                            </p:graphicEl>
                                          </p:spTgt>
                                        </p:tgtEl>
                                        <p:attrNameLst>
                                          <p:attrName>style.visibility</p:attrName>
                                        </p:attrNameLst>
                                      </p:cBhvr>
                                      <p:to>
                                        <p:strVal val="visible"/>
                                      </p:to>
                                    </p:set>
                                    <p:animEffect transition="in" filter="wipe(left)">
                                      <p:cBhvr>
                                        <p:cTn id="12" dur="1000"/>
                                        <p:tgtEl>
                                          <p:spTgt spid="6">
                                            <p:graphicEl>
                                              <a:dgm id="{0256FAD6-365E-4CAB-8266-8CECC71F7F5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graphicEl>
                                              <a:dgm id="{A6445519-E36D-458F-8F29-D286534B965D}"/>
                                            </p:graphicEl>
                                          </p:spTgt>
                                        </p:tgtEl>
                                        <p:attrNameLst>
                                          <p:attrName>style.visibility</p:attrName>
                                        </p:attrNameLst>
                                      </p:cBhvr>
                                      <p:to>
                                        <p:strVal val="visible"/>
                                      </p:to>
                                    </p:set>
                                    <p:animEffect transition="in" filter="wipe(left)">
                                      <p:cBhvr>
                                        <p:cTn id="17" dur="1000"/>
                                        <p:tgtEl>
                                          <p:spTgt spid="6">
                                            <p:graphicEl>
                                              <a:dgm id="{A6445519-E36D-458F-8F29-D286534B965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graphicEl>
                                              <a:dgm id="{02F157C3-4AF0-4564-919C-72DA0052C758}"/>
                                            </p:graphicEl>
                                          </p:spTgt>
                                        </p:tgtEl>
                                        <p:attrNameLst>
                                          <p:attrName>style.visibility</p:attrName>
                                        </p:attrNameLst>
                                      </p:cBhvr>
                                      <p:to>
                                        <p:strVal val="visible"/>
                                      </p:to>
                                    </p:set>
                                    <p:animEffect transition="in" filter="wipe(left)">
                                      <p:cBhvr>
                                        <p:cTn id="22" dur="1000"/>
                                        <p:tgtEl>
                                          <p:spTgt spid="6">
                                            <p:graphicEl>
                                              <a:dgm id="{02F157C3-4AF0-4564-919C-72DA0052C75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graphicEl>
                                              <a:dgm id="{AA8A937F-D49C-41D9-A9B7-393386DAE8AC}"/>
                                            </p:graphicEl>
                                          </p:spTgt>
                                        </p:tgtEl>
                                        <p:attrNameLst>
                                          <p:attrName>style.visibility</p:attrName>
                                        </p:attrNameLst>
                                      </p:cBhvr>
                                      <p:to>
                                        <p:strVal val="visible"/>
                                      </p:to>
                                    </p:set>
                                    <p:animEffect transition="in" filter="wipe(left)">
                                      <p:cBhvr>
                                        <p:cTn id="27" dur="1000"/>
                                        <p:tgtEl>
                                          <p:spTgt spid="6">
                                            <p:graphicEl>
                                              <a:dgm id="{AA8A937F-D49C-41D9-A9B7-393386DAE8A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ox(ou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lvlOne"/>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52</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Summary</a:t>
            </a:r>
            <a:endParaRPr lang="en-US" dirty="0"/>
          </a:p>
        </p:txBody>
      </p:sp>
      <p:sp>
        <p:nvSpPr>
          <p:cNvPr id="6" name="Rectangle 5"/>
          <p:cNvSpPr/>
          <p:nvPr/>
        </p:nvSpPr>
        <p:spPr>
          <a:xfrm>
            <a:off x="304800" y="838201"/>
            <a:ext cx="8305800" cy="5632311"/>
          </a:xfrm>
          <a:prstGeom prst="rect">
            <a:avLst/>
          </a:prstGeom>
        </p:spPr>
        <p:txBody>
          <a:bodyPr wrap="square">
            <a:spAutoFit/>
          </a:bodyPr>
          <a:lstStyle/>
          <a:p>
            <a:pPr lvl="1" indent="-274320" algn="just">
              <a:lnSpc>
                <a:spcPct val="1000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Dreamweaver has built-in support for PHP and </a:t>
            </a:r>
            <a:r>
              <a:rPr lang="en-US" sz="2800" baseline="30000" dirty="0" err="1" smtClean="0">
                <a:latin typeface="Calibri" pitchFamily="34" charset="0"/>
                <a:cs typeface="Calibri" pitchFamily="34" charset="0"/>
              </a:rPr>
              <a:t>MySQL</a:t>
            </a:r>
            <a:r>
              <a:rPr lang="en-US" sz="2800" baseline="30000" dirty="0" smtClean="0">
                <a:latin typeface="Calibri" pitchFamily="34" charset="0"/>
                <a:cs typeface="Calibri" pitchFamily="34" charset="0"/>
              </a:rPr>
              <a:t>.</a:t>
            </a:r>
          </a:p>
          <a:p>
            <a:pPr lvl="1" indent="-274320" algn="just">
              <a:lnSpc>
                <a:spcPct val="100000"/>
              </a:lnSpc>
              <a:spcBef>
                <a:spcPts val="0"/>
              </a:spcBef>
              <a:buClr>
                <a:schemeClr val="accent4">
                  <a:lumMod val="75000"/>
                </a:schemeClr>
              </a:buClr>
            </a:pPr>
            <a:endParaRPr lang="en-US" sz="2000" baseline="30000" dirty="0" smtClean="0">
              <a:latin typeface="Calibri" pitchFamily="34" charset="0"/>
              <a:cs typeface="Calibri" pitchFamily="34" charset="0"/>
            </a:endParaRPr>
          </a:p>
          <a:p>
            <a:pPr lvl="1" indent="-274320" algn="just">
              <a:lnSpc>
                <a:spcPct val="1000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ColdFusion is a tool, which helps programmers to create a Web application that accesses databases. </a:t>
            </a:r>
          </a:p>
          <a:p>
            <a:pPr lvl="1" indent="-274320" algn="just">
              <a:lnSpc>
                <a:spcPct val="100000"/>
              </a:lnSpc>
              <a:spcBef>
                <a:spcPts val="0"/>
              </a:spcBef>
              <a:buClr>
                <a:schemeClr val="accent4">
                  <a:lumMod val="75000"/>
                </a:schemeClr>
              </a:buClr>
            </a:pPr>
            <a:endParaRPr lang="en-US" sz="2000" baseline="30000" dirty="0" smtClean="0">
              <a:latin typeface="Calibri" pitchFamily="34" charset="0"/>
              <a:cs typeface="Calibri" pitchFamily="34" charset="0"/>
            </a:endParaRPr>
          </a:p>
          <a:p>
            <a:pPr lvl="1" indent="-274320" algn="just">
              <a:lnSpc>
                <a:spcPct val="1000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 database is an organized collection of facts about a particular subject. </a:t>
            </a:r>
          </a:p>
          <a:p>
            <a:pPr lvl="1" indent="-274320" algn="just">
              <a:lnSpc>
                <a:spcPct val="100000"/>
              </a:lnSpc>
              <a:spcBef>
                <a:spcPts val="0"/>
              </a:spcBef>
              <a:buClr>
                <a:schemeClr val="accent4">
                  <a:lumMod val="75000"/>
                </a:schemeClr>
              </a:buClr>
            </a:pPr>
            <a:endParaRPr lang="en-US" sz="2000" baseline="30000" dirty="0" smtClean="0">
              <a:latin typeface="Calibri" pitchFamily="34" charset="0"/>
              <a:cs typeface="Calibri" pitchFamily="34" charset="0"/>
            </a:endParaRPr>
          </a:p>
          <a:p>
            <a:pPr lvl="1" indent="-274320" algn="just">
              <a:lnSpc>
                <a:spcPct val="1000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After creating a DSN, you need to connect Dreamweaver to the database. </a:t>
            </a:r>
          </a:p>
          <a:p>
            <a:pPr lvl="1" indent="-274320" algn="just">
              <a:lnSpc>
                <a:spcPct val="100000"/>
              </a:lnSpc>
              <a:spcBef>
                <a:spcPts val="0"/>
              </a:spcBef>
              <a:buClr>
                <a:schemeClr val="accent4">
                  <a:lumMod val="75000"/>
                </a:schemeClr>
              </a:buClr>
            </a:pPr>
            <a:endParaRPr lang="en-US" sz="2000" baseline="30000" dirty="0" smtClean="0">
              <a:latin typeface="Calibri" pitchFamily="34" charset="0"/>
              <a:cs typeface="Calibri" pitchFamily="34" charset="0"/>
            </a:endParaRPr>
          </a:p>
          <a:p>
            <a:pPr lvl="1" indent="-274320" algn="just">
              <a:lnSpc>
                <a:spcPct val="1000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Web server, when installed in your local computer, can be viewed using http://localhost/rootfoldername/dynamicpagename, where </a:t>
            </a:r>
            <a:r>
              <a:rPr lang="en-US" sz="2800" baseline="30000" dirty="0" err="1" smtClean="0">
                <a:latin typeface="Calibri" pitchFamily="34" charset="0"/>
                <a:cs typeface="Calibri" pitchFamily="34" charset="0"/>
              </a:rPr>
              <a:t>rootfolder</a:t>
            </a:r>
            <a:r>
              <a:rPr lang="en-US" sz="2800" baseline="30000" dirty="0" smtClean="0">
                <a:latin typeface="Calibri" pitchFamily="34" charset="0"/>
                <a:cs typeface="Calibri" pitchFamily="34" charset="0"/>
              </a:rPr>
              <a:t> name is the name of the root folder that you created in C&gt;</a:t>
            </a:r>
            <a:r>
              <a:rPr lang="en-US" sz="2800" baseline="30000" dirty="0" err="1" smtClean="0">
                <a:latin typeface="Calibri" pitchFamily="34" charset="0"/>
                <a:cs typeface="Calibri" pitchFamily="34" charset="0"/>
              </a:rPr>
              <a:t>inetpub</a:t>
            </a:r>
            <a:r>
              <a:rPr lang="en-US" sz="2800" baseline="30000" dirty="0" smtClean="0">
                <a:latin typeface="Calibri" pitchFamily="34" charset="0"/>
                <a:cs typeface="Calibri" pitchFamily="34" charset="0"/>
              </a:rPr>
              <a:t>&gt;</a:t>
            </a:r>
            <a:r>
              <a:rPr lang="en-US" sz="2800" baseline="30000" dirty="0" err="1" smtClean="0">
                <a:latin typeface="Calibri" pitchFamily="34" charset="0"/>
                <a:cs typeface="Calibri" pitchFamily="34" charset="0"/>
              </a:rPr>
              <a:t>wwwroot</a:t>
            </a:r>
            <a:r>
              <a:rPr lang="en-US" sz="2800" baseline="30000" dirty="0" smtClean="0">
                <a:latin typeface="Calibri" pitchFamily="34" charset="0"/>
                <a:cs typeface="Calibri" pitchFamily="34" charset="0"/>
              </a:rPr>
              <a:t>, and </a:t>
            </a:r>
            <a:r>
              <a:rPr lang="en-US" sz="2800" baseline="30000" dirty="0" err="1" smtClean="0">
                <a:latin typeface="Calibri" pitchFamily="34" charset="0"/>
                <a:cs typeface="Calibri" pitchFamily="34" charset="0"/>
              </a:rPr>
              <a:t>dynamicpage</a:t>
            </a:r>
            <a:r>
              <a:rPr lang="en-US" sz="2800" baseline="30000" dirty="0" smtClean="0">
                <a:latin typeface="Calibri" pitchFamily="34" charset="0"/>
                <a:cs typeface="Calibri" pitchFamily="34" charset="0"/>
              </a:rPr>
              <a:t> name is the name of the dynamic page in which you added the dynamic content. </a:t>
            </a:r>
          </a:p>
          <a:p>
            <a:pPr lvl="1" indent="-274320" algn="just">
              <a:lnSpc>
                <a:spcPct val="100000"/>
              </a:lnSpc>
              <a:spcBef>
                <a:spcPts val="0"/>
              </a:spcBef>
              <a:buClr>
                <a:schemeClr val="accent4">
                  <a:lumMod val="75000"/>
                </a:schemeClr>
              </a:buClr>
            </a:pPr>
            <a:endParaRPr lang="en-US" sz="2000" baseline="30000" dirty="0" smtClean="0">
              <a:latin typeface="Calibri" pitchFamily="34" charset="0"/>
              <a:cs typeface="Calibri" pitchFamily="34" charset="0"/>
            </a:endParaRPr>
          </a:p>
          <a:p>
            <a:pPr lvl="1" indent="-274320" algn="just">
              <a:lnSpc>
                <a:spcPct val="1000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 main advantage of using XML data on Web pages is that it allows you to separate content from the final presentation.</a:t>
            </a:r>
          </a:p>
          <a:p>
            <a:pPr lvl="1" indent="-274320" algn="just">
              <a:lnSpc>
                <a:spcPct val="100000"/>
              </a:lnSpc>
              <a:spcBef>
                <a:spcPts val="0"/>
              </a:spcBef>
              <a:buClr>
                <a:schemeClr val="accent4">
                  <a:lumMod val="75000"/>
                </a:schemeClr>
              </a:buClr>
            </a:pPr>
            <a:endParaRPr lang="en-US" sz="2000" baseline="30000" dirty="0" smtClean="0">
              <a:latin typeface="Calibri" pitchFamily="34" charset="0"/>
              <a:cs typeface="Calibri" pitchFamily="34" charset="0"/>
            </a:endParaRPr>
          </a:p>
          <a:p>
            <a:pPr lvl="1" indent="-274320" algn="just">
              <a:lnSpc>
                <a:spcPct val="1000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When the user clicks the submit button on the registration page, the server behavior compares the username entered by the user against the usernames already stored in the database table of registered users.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strips(downRight)">
                                      <p:cBhvr>
                                        <p:cTn id="7" dur="500"/>
                                        <p:tgtEl>
                                          <p:spTgt spid="6">
                                            <p:txEl>
                                              <p:pRg st="0" end="0"/>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strips(downRight)">
                                      <p:cBhvr>
                                        <p:cTn id="11" dur="500"/>
                                        <p:tgtEl>
                                          <p:spTgt spid="6">
                                            <p:txEl>
                                              <p:pRg st="2" end="2"/>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strips(downRight)">
                                      <p:cBhvr>
                                        <p:cTn id="15" dur="500"/>
                                        <p:tgtEl>
                                          <p:spTgt spid="6">
                                            <p:txEl>
                                              <p:pRg st="4" end="4"/>
                                            </p:txEl>
                                          </p:spTgt>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animEffect transition="in" filter="strips(downRight)">
                                      <p:cBhvr>
                                        <p:cTn id="19" dur="500"/>
                                        <p:tgtEl>
                                          <p:spTgt spid="6">
                                            <p:txEl>
                                              <p:pRg st="6" end="6"/>
                                            </p:txEl>
                                          </p:spTgt>
                                        </p:tgtEl>
                                      </p:cBhvr>
                                    </p:animEffect>
                                  </p:childTnLst>
                                </p:cTn>
                              </p:par>
                            </p:childTnLst>
                          </p:cTn>
                        </p:par>
                        <p:par>
                          <p:cTn id="20" fill="hold">
                            <p:stCondLst>
                              <p:cond delay="2000"/>
                            </p:stCondLst>
                            <p:childTnLst>
                              <p:par>
                                <p:cTn id="21" presetID="18" presetClass="entr" presetSubtype="6" fill="hold" nodeType="after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animEffect transition="in" filter="strips(downRight)">
                                      <p:cBhvr>
                                        <p:cTn id="23" dur="500"/>
                                        <p:tgtEl>
                                          <p:spTgt spid="6">
                                            <p:txEl>
                                              <p:pRg st="8" end="8"/>
                                            </p:txEl>
                                          </p:spTgt>
                                        </p:tgtEl>
                                      </p:cBhvr>
                                    </p:animEffect>
                                  </p:childTnLst>
                                </p:cTn>
                              </p:par>
                            </p:childTnLst>
                          </p:cTn>
                        </p:par>
                        <p:par>
                          <p:cTn id="24" fill="hold">
                            <p:stCondLst>
                              <p:cond delay="2500"/>
                            </p:stCondLst>
                            <p:childTnLst>
                              <p:par>
                                <p:cTn id="25" presetID="18" presetClass="entr" presetSubtype="6" fill="hold" nodeType="after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Effect transition="in" filter="strips(downRight)">
                                      <p:cBhvr>
                                        <p:cTn id="27" dur="500"/>
                                        <p:tgtEl>
                                          <p:spTgt spid="6">
                                            <p:txEl>
                                              <p:pRg st="10" end="10"/>
                                            </p:txEl>
                                          </p:spTgt>
                                        </p:tgtEl>
                                      </p:cBhvr>
                                    </p:animEffect>
                                  </p:childTnLst>
                                </p:cTn>
                              </p:par>
                            </p:childTnLst>
                          </p:cTn>
                        </p:par>
                        <p:par>
                          <p:cTn id="28" fill="hold">
                            <p:stCondLst>
                              <p:cond delay="3000"/>
                            </p:stCondLst>
                            <p:childTnLst>
                              <p:par>
                                <p:cTn id="29" presetID="18" presetClass="entr" presetSubtype="6" fill="hold" nodeType="after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animEffect transition="in" filter="strips(downRight)">
                                      <p:cBhvr>
                                        <p:cTn id="31"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Setting Up a Testing Server 1-2</a:t>
            </a:r>
            <a:endParaRPr lang="en-US" dirty="0"/>
          </a:p>
        </p:txBody>
      </p:sp>
      <p:graphicFrame>
        <p:nvGraphicFramePr>
          <p:cNvPr id="5" name="Diagram 4"/>
          <p:cNvGraphicFramePr/>
          <p:nvPr/>
        </p:nvGraphicFramePr>
        <p:xfrm>
          <a:off x="304800" y="1066800"/>
          <a:ext cx="8382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graphicEl>
                                              <a:dgm id="{388723AB-37EB-4EC2-B7B0-759657273835}"/>
                                            </p:graphicEl>
                                          </p:spTgt>
                                        </p:tgtEl>
                                        <p:attrNameLst>
                                          <p:attrName>style.visibility</p:attrName>
                                        </p:attrNameLst>
                                      </p:cBhvr>
                                      <p:to>
                                        <p:strVal val="visible"/>
                                      </p:to>
                                    </p:set>
                                    <p:animEffect transition="in" filter="wipe(left)">
                                      <p:cBhvr>
                                        <p:cTn id="7" dur="1000"/>
                                        <p:tgtEl>
                                          <p:spTgt spid="5">
                                            <p:graphicEl>
                                              <a:dgm id="{388723AB-37EB-4EC2-B7B0-75965727383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0256FAD6-365E-4CAB-8266-8CECC71F7F52}"/>
                                            </p:graphicEl>
                                          </p:spTgt>
                                        </p:tgtEl>
                                        <p:attrNameLst>
                                          <p:attrName>style.visibility</p:attrName>
                                        </p:attrNameLst>
                                      </p:cBhvr>
                                      <p:to>
                                        <p:strVal val="visible"/>
                                      </p:to>
                                    </p:set>
                                    <p:animEffect transition="in" filter="wipe(left)">
                                      <p:cBhvr>
                                        <p:cTn id="12" dur="1000"/>
                                        <p:tgtEl>
                                          <p:spTgt spid="5">
                                            <p:graphicEl>
                                              <a:dgm id="{0256FAD6-365E-4CAB-8266-8CECC71F7F5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dgm id="{A6445519-E36D-458F-8F29-D286534B965D}"/>
                                            </p:graphicEl>
                                          </p:spTgt>
                                        </p:tgtEl>
                                        <p:attrNameLst>
                                          <p:attrName>style.visibility</p:attrName>
                                        </p:attrNameLst>
                                      </p:cBhvr>
                                      <p:to>
                                        <p:strVal val="visible"/>
                                      </p:to>
                                    </p:set>
                                    <p:animEffect transition="in" filter="wipe(left)">
                                      <p:cBhvr>
                                        <p:cTn id="17" dur="1000"/>
                                        <p:tgtEl>
                                          <p:spTgt spid="5">
                                            <p:graphicEl>
                                              <a:dgm id="{A6445519-E36D-458F-8F29-D286534B965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graphicEl>
                                              <a:dgm id="{02F157C3-4AF0-4564-919C-72DA0052C758}"/>
                                            </p:graphicEl>
                                          </p:spTgt>
                                        </p:tgtEl>
                                        <p:attrNameLst>
                                          <p:attrName>style.visibility</p:attrName>
                                        </p:attrNameLst>
                                      </p:cBhvr>
                                      <p:to>
                                        <p:strVal val="visible"/>
                                      </p:to>
                                    </p:set>
                                    <p:animEffect transition="in" filter="wipe(left)">
                                      <p:cBhvr>
                                        <p:cTn id="22" dur="1000"/>
                                        <p:tgtEl>
                                          <p:spTgt spid="5">
                                            <p:graphicEl>
                                              <a:dgm id="{02F157C3-4AF0-4564-919C-72DA0052C75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Setting Up a Testing Server 2-2</a:t>
            </a:r>
            <a:endParaRPr lang="en-US" dirty="0"/>
          </a:p>
        </p:txBody>
      </p:sp>
      <p:sp>
        <p:nvSpPr>
          <p:cNvPr id="5" name="Rectangle 4"/>
          <p:cNvSpPr/>
          <p:nvPr/>
        </p:nvSpPr>
        <p:spPr>
          <a:xfrm>
            <a:off x="457200" y="914400"/>
            <a:ext cx="8153400" cy="13716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set up a testing server, on the </a:t>
            </a:r>
            <a:r>
              <a:rPr lang="en-US" sz="2800" b="1" baseline="30000" dirty="0" smtClean="0">
                <a:latin typeface="Calibri" pitchFamily="34" charset="0"/>
                <a:cs typeface="Calibri" pitchFamily="34" charset="0"/>
              </a:rPr>
              <a:t>Site</a:t>
            </a:r>
            <a:r>
              <a:rPr lang="en-US" sz="2800" baseline="30000" dirty="0" smtClean="0">
                <a:latin typeface="Calibri" pitchFamily="34" charset="0"/>
                <a:cs typeface="Calibri" pitchFamily="34" charset="0"/>
              </a:rPr>
              <a:t> menu, click </a:t>
            </a:r>
            <a:r>
              <a:rPr lang="en-US" sz="2800" b="1" baseline="30000" dirty="0" smtClean="0">
                <a:latin typeface="Calibri" pitchFamily="34" charset="0"/>
                <a:cs typeface="Calibri" pitchFamily="34" charset="0"/>
              </a:rPr>
              <a:t>Manage Sites</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Then, click </a:t>
            </a:r>
            <a:r>
              <a:rPr lang="en-US" sz="2800" b="1" baseline="30000" dirty="0" smtClean="0">
                <a:latin typeface="Calibri" pitchFamily="34" charset="0"/>
                <a:cs typeface="Calibri" pitchFamily="34" charset="0"/>
              </a:rPr>
              <a:t>New</a:t>
            </a:r>
            <a:r>
              <a:rPr lang="en-US" sz="2800" baseline="30000" dirty="0" smtClean="0">
                <a:latin typeface="Calibri" pitchFamily="34" charset="0"/>
                <a:cs typeface="Calibri" pitchFamily="34" charset="0"/>
              </a:rPr>
              <a:t> to set up a new site, or select an existing Dreamweaver site and click </a:t>
            </a:r>
            <a:r>
              <a:rPr lang="en-US" sz="2800" b="1" baseline="30000" dirty="0" smtClean="0">
                <a:latin typeface="Calibri" pitchFamily="34" charset="0"/>
                <a:cs typeface="Calibri" pitchFamily="34" charset="0"/>
              </a:rPr>
              <a:t>Edit</a:t>
            </a:r>
            <a:r>
              <a:rPr lang="en-US" sz="2800" baseline="30000" dirty="0" smtClean="0">
                <a:latin typeface="Calibri" pitchFamily="34" charset="0"/>
                <a:cs typeface="Calibri" pitchFamily="34" charset="0"/>
              </a:rPr>
              <a:t>.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the </a:t>
            </a:r>
            <a:r>
              <a:rPr lang="en-US" sz="2800" b="1" baseline="30000" dirty="0" smtClean="0">
                <a:latin typeface="Calibri" pitchFamily="34" charset="0"/>
                <a:cs typeface="Calibri" pitchFamily="34" charset="0"/>
              </a:rPr>
              <a:t>Site Setup </a:t>
            </a:r>
            <a:r>
              <a:rPr lang="en-US" sz="2800" baseline="30000" dirty="0" smtClean="0">
                <a:latin typeface="Calibri" pitchFamily="34" charset="0"/>
                <a:cs typeface="Calibri" pitchFamily="34" charset="0"/>
              </a:rPr>
              <a:t>dialog box, select the </a:t>
            </a:r>
            <a:r>
              <a:rPr lang="en-US" sz="2800" b="1" baseline="30000" dirty="0" smtClean="0">
                <a:latin typeface="Calibri" pitchFamily="34" charset="0"/>
                <a:cs typeface="Calibri" pitchFamily="34" charset="0"/>
              </a:rPr>
              <a:t>Servers</a:t>
            </a:r>
            <a:r>
              <a:rPr lang="en-US" sz="2800" baseline="30000" dirty="0" smtClean="0">
                <a:latin typeface="Calibri" pitchFamily="34" charset="0"/>
                <a:cs typeface="Calibri" pitchFamily="34" charset="0"/>
              </a:rPr>
              <a:t> category and do one of the following:</a:t>
            </a:r>
          </a:p>
        </p:txBody>
      </p:sp>
      <p:sp>
        <p:nvSpPr>
          <p:cNvPr id="6" name="Rectangle 5"/>
          <p:cNvSpPr/>
          <p:nvPr/>
        </p:nvSpPr>
        <p:spPr>
          <a:xfrm>
            <a:off x="685800" y="2362200"/>
            <a:ext cx="8153400" cy="1143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Click the </a:t>
            </a:r>
            <a:r>
              <a:rPr lang="en-US" sz="2800" b="1" baseline="30000" dirty="0" smtClean="0">
                <a:latin typeface="Calibri" pitchFamily="34" charset="0"/>
                <a:cs typeface="Calibri" pitchFamily="34" charset="0"/>
              </a:rPr>
              <a:t>Add New Server </a:t>
            </a:r>
            <a:r>
              <a:rPr lang="en-US" sz="2800" baseline="30000" dirty="0" smtClean="0">
                <a:latin typeface="Calibri" pitchFamily="34" charset="0"/>
                <a:cs typeface="Calibri" pitchFamily="34" charset="0"/>
              </a:rPr>
              <a:t>button to add a new server.</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Select an existing server and click the </a:t>
            </a:r>
            <a:r>
              <a:rPr lang="en-US" sz="2800" b="1" baseline="30000" dirty="0" smtClean="0">
                <a:latin typeface="Calibri" pitchFamily="34" charset="0"/>
                <a:cs typeface="Calibri" pitchFamily="34" charset="0"/>
              </a:rPr>
              <a:t>Edit Existing Server </a:t>
            </a:r>
            <a:r>
              <a:rPr lang="en-US" sz="2800" baseline="30000" dirty="0" smtClean="0">
                <a:latin typeface="Calibri" pitchFamily="34" charset="0"/>
                <a:cs typeface="Calibri" pitchFamily="34" charset="0"/>
              </a:rPr>
              <a:t>button.</a:t>
            </a:r>
          </a:p>
          <a:p>
            <a:pPr lvl="1" indent="-274320">
              <a:lnSpc>
                <a:spcPts val="2100"/>
              </a:lnSpc>
              <a:spcBef>
                <a:spcPts val="0"/>
              </a:spcBef>
              <a:buClr>
                <a:schemeClr val="accent4">
                  <a:lumMod val="75000"/>
                </a:schemeClr>
              </a:buClr>
              <a:buFont typeface="Wingdings" pitchFamily="2" charset="2"/>
              <a:buChar char="Ø"/>
            </a:pPr>
            <a:r>
              <a:rPr lang="en-US" sz="2800" baseline="30000" dirty="0" smtClean="0">
                <a:latin typeface="Calibri" pitchFamily="34" charset="0"/>
                <a:cs typeface="Calibri" pitchFamily="34" charset="0"/>
              </a:rPr>
              <a:t>Then, you specify </a:t>
            </a:r>
            <a:r>
              <a:rPr lang="en-US" sz="2800" b="1" baseline="30000" dirty="0" smtClean="0">
                <a:latin typeface="Calibri" pitchFamily="34" charset="0"/>
                <a:cs typeface="Calibri" pitchFamily="34" charset="0"/>
              </a:rPr>
              <a:t>Basic </a:t>
            </a:r>
            <a:r>
              <a:rPr lang="en-US" sz="2800" baseline="30000" dirty="0" smtClean="0">
                <a:latin typeface="Calibri" pitchFamily="34" charset="0"/>
                <a:cs typeface="Calibri" pitchFamily="34" charset="0"/>
              </a:rPr>
              <a:t>options as necessary, and then click the </a:t>
            </a:r>
            <a:r>
              <a:rPr lang="en-US" sz="2800" b="1" baseline="30000" dirty="0" smtClean="0">
                <a:latin typeface="Calibri" pitchFamily="34" charset="0"/>
                <a:cs typeface="Calibri" pitchFamily="34" charset="0"/>
              </a:rPr>
              <a:t>Advanced </a:t>
            </a:r>
            <a:r>
              <a:rPr lang="en-US" sz="2800" baseline="30000" dirty="0" smtClean="0">
                <a:latin typeface="Calibri" pitchFamily="34" charset="0"/>
                <a:cs typeface="Calibri" pitchFamily="34" charset="0"/>
              </a:rPr>
              <a:t>button.</a:t>
            </a:r>
          </a:p>
        </p:txBody>
      </p:sp>
      <p:sp>
        <p:nvSpPr>
          <p:cNvPr id="7" name="Rectangle 6"/>
          <p:cNvSpPr/>
          <p:nvPr/>
        </p:nvSpPr>
        <p:spPr>
          <a:xfrm>
            <a:off x="457200" y="3505200"/>
            <a:ext cx="8153400" cy="15240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In </a:t>
            </a:r>
            <a:r>
              <a:rPr lang="en-US" sz="2800" b="1" baseline="30000" dirty="0" smtClean="0">
                <a:latin typeface="Calibri" pitchFamily="34" charset="0"/>
                <a:cs typeface="Calibri" pitchFamily="34" charset="0"/>
              </a:rPr>
              <a:t>Advanced</a:t>
            </a:r>
            <a:r>
              <a:rPr lang="en-US" sz="2800" baseline="30000" dirty="0" smtClean="0">
                <a:latin typeface="Calibri" pitchFamily="34" charset="0"/>
                <a:cs typeface="Calibri" pitchFamily="34" charset="0"/>
              </a:rPr>
              <a:t> tab, under </a:t>
            </a:r>
            <a:r>
              <a:rPr lang="en-US" sz="2800" b="1" baseline="30000" dirty="0" smtClean="0">
                <a:latin typeface="Calibri" pitchFamily="34" charset="0"/>
                <a:cs typeface="Calibri" pitchFamily="34" charset="0"/>
              </a:rPr>
              <a:t>Testing Server</a:t>
            </a:r>
            <a:r>
              <a:rPr lang="en-US" sz="2800" baseline="30000" dirty="0" smtClean="0">
                <a:latin typeface="Calibri" pitchFamily="34" charset="0"/>
                <a:cs typeface="Calibri" pitchFamily="34" charset="0"/>
              </a:rPr>
              <a:t>, select the server model you want to use for the Web application.</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Lastly, click </a:t>
            </a:r>
            <a:r>
              <a:rPr lang="en-US" sz="2800" b="1" baseline="30000" dirty="0" smtClean="0">
                <a:latin typeface="Calibri" pitchFamily="34" charset="0"/>
                <a:cs typeface="Calibri" pitchFamily="34" charset="0"/>
              </a:rPr>
              <a:t>Save</a:t>
            </a:r>
            <a:r>
              <a:rPr lang="en-US" sz="2800" baseline="30000" dirty="0" smtClean="0">
                <a:latin typeface="Calibri" pitchFamily="34" charset="0"/>
                <a:cs typeface="Calibri" pitchFamily="34" charset="0"/>
              </a:rPr>
              <a:t> to close the </a:t>
            </a:r>
            <a:r>
              <a:rPr lang="en-US" sz="2800" b="1" baseline="30000" dirty="0" smtClean="0">
                <a:latin typeface="Calibri" pitchFamily="34" charset="0"/>
                <a:cs typeface="Calibri" pitchFamily="34" charset="0"/>
              </a:rPr>
              <a:t>Advanced </a:t>
            </a:r>
            <a:r>
              <a:rPr lang="en-US" sz="2800" baseline="30000" dirty="0" smtClean="0">
                <a:latin typeface="Calibri" pitchFamily="34" charset="0"/>
                <a:cs typeface="Calibri" pitchFamily="34" charset="0"/>
              </a:rPr>
              <a:t>screen. </a:t>
            </a:r>
          </a:p>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Then, in the </a:t>
            </a:r>
            <a:r>
              <a:rPr lang="en-US" sz="2800" b="1" baseline="30000" dirty="0" smtClean="0">
                <a:latin typeface="Calibri" pitchFamily="34" charset="0"/>
                <a:cs typeface="Calibri" pitchFamily="34" charset="0"/>
              </a:rPr>
              <a:t>Servers</a:t>
            </a:r>
            <a:r>
              <a:rPr lang="en-US" sz="2800" baseline="30000" dirty="0" smtClean="0">
                <a:latin typeface="Calibri" pitchFamily="34" charset="0"/>
                <a:cs typeface="Calibri" pitchFamily="34" charset="0"/>
              </a:rPr>
              <a:t> category, specify the server just added or edited as a testing server.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8</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Setting Up a New Website 1-4</a:t>
            </a:r>
            <a:endParaRPr lang="en-US" dirty="0"/>
          </a:p>
        </p:txBody>
      </p:sp>
      <p:sp>
        <p:nvSpPr>
          <p:cNvPr id="5" name="Rectangle 4"/>
          <p:cNvSpPr/>
          <p:nvPr/>
        </p:nvSpPr>
        <p:spPr>
          <a:xfrm>
            <a:off x="457200" y="838200"/>
            <a:ext cx="8153400" cy="304800"/>
          </a:xfrm>
          <a:prstGeom prst="rect">
            <a:avLst/>
          </a:prstGeom>
        </p:spPr>
        <p:txBody>
          <a:bodyPr wrap="square" anchor="ctr" anchorCtr="0">
            <a:noAutofit/>
          </a:bodyPr>
          <a:lstStyle/>
          <a:p>
            <a:pPr lvl="1" indent="-274320">
              <a:lnSpc>
                <a:spcPts val="2100"/>
              </a:lnSpc>
              <a:spcBef>
                <a:spcPts val="0"/>
              </a:spcBef>
              <a:buClr>
                <a:schemeClr val="accent4">
                  <a:lumMod val="75000"/>
                </a:schemeClr>
              </a:buClr>
              <a:buFont typeface="Wingdings" pitchFamily="2" charset="2"/>
              <a:buChar char=""/>
            </a:pPr>
            <a:r>
              <a:rPr lang="en-US" sz="2800" baseline="30000" dirty="0" smtClean="0">
                <a:latin typeface="Calibri" pitchFamily="34" charset="0"/>
                <a:cs typeface="Calibri" pitchFamily="34" charset="0"/>
              </a:rPr>
              <a:t>To set up a new </a:t>
            </a:r>
            <a:r>
              <a:rPr lang="en-US" sz="2800" baseline="30000" dirty="0" smtClean="0">
                <a:latin typeface="Calibri" pitchFamily="34" charset="0"/>
                <a:cs typeface="Calibri" pitchFamily="34" charset="0"/>
              </a:rPr>
              <a:t>Website</a:t>
            </a:r>
            <a:r>
              <a:rPr lang="en-US" sz="2800" baseline="30000" dirty="0" smtClean="0">
                <a:latin typeface="Calibri" pitchFamily="34" charset="0"/>
                <a:cs typeface="Calibri" pitchFamily="34" charset="0"/>
              </a:rPr>
              <a:t>, perform the following steps:</a:t>
            </a:r>
          </a:p>
        </p:txBody>
      </p:sp>
      <p:grpSp>
        <p:nvGrpSpPr>
          <p:cNvPr id="6" name="Group 5"/>
          <p:cNvGrpSpPr/>
          <p:nvPr/>
        </p:nvGrpSpPr>
        <p:grpSpPr>
          <a:xfrm>
            <a:off x="374812" y="1143000"/>
            <a:ext cx="8235788" cy="647700"/>
            <a:chOff x="-158588" y="-500031"/>
            <a:chExt cx="8235788" cy="598933"/>
          </a:xfrm>
        </p:grpSpPr>
        <p:sp>
          <p:nvSpPr>
            <p:cNvPr id="7" name="Rounded Rectangle 6"/>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8" name="Rounded Rectangle 4"/>
            <p:cNvSpPr/>
            <p:nvPr/>
          </p:nvSpPr>
          <p:spPr>
            <a:xfrm>
              <a:off x="-158588" y="-323874"/>
              <a:ext cx="8004094" cy="281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Create any folder in the newly installed Web server’s root folder, which is </a:t>
              </a:r>
              <a:r>
                <a:rPr lang="en-US" sz="2400" b="1" baseline="30000" dirty="0" smtClean="0">
                  <a:solidFill>
                    <a:schemeClr val="tx1"/>
                  </a:solidFill>
                </a:rPr>
                <a:t>C:\Inetpub\wwwroot\ </a:t>
              </a:r>
              <a:r>
                <a:rPr lang="en-US" sz="2400" baseline="30000" dirty="0" smtClean="0">
                  <a:solidFill>
                    <a:schemeClr val="tx1"/>
                  </a:solidFill>
                </a:rPr>
                <a:t>.</a:t>
              </a:r>
            </a:p>
          </p:txBody>
        </p:sp>
      </p:grpSp>
      <p:grpSp>
        <p:nvGrpSpPr>
          <p:cNvPr id="9" name="Group 8"/>
          <p:cNvGrpSpPr/>
          <p:nvPr/>
        </p:nvGrpSpPr>
        <p:grpSpPr>
          <a:xfrm>
            <a:off x="381000" y="1905000"/>
            <a:ext cx="8235788" cy="647700"/>
            <a:chOff x="-158588" y="-500031"/>
            <a:chExt cx="8235788" cy="598933"/>
          </a:xfrm>
        </p:grpSpPr>
        <p:sp>
          <p:nvSpPr>
            <p:cNvPr id="10" name="Rounded Rectangle 9"/>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1" name="Rounded Rectangle 4"/>
            <p:cNvSpPr/>
            <p:nvPr/>
          </p:nvSpPr>
          <p:spPr>
            <a:xfrm>
              <a:off x="-158588" y="-323874"/>
              <a:ext cx="8004094" cy="281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Create any ASP test page in the root folder and then open a Web browser and type </a:t>
              </a:r>
              <a:r>
                <a:rPr lang="en-US" sz="2400" b="1" baseline="30000" dirty="0" smtClean="0">
                  <a:solidFill>
                    <a:schemeClr val="tx1"/>
                  </a:solidFill>
                </a:rPr>
                <a:t>http://localhost/rootfoldername/testpagename</a:t>
              </a:r>
              <a:r>
                <a:rPr lang="en-US" sz="2400" baseline="30000" dirty="0" smtClean="0">
                  <a:solidFill>
                    <a:schemeClr val="tx1"/>
                  </a:solidFill>
                </a:rPr>
                <a:t> into the address bar.</a:t>
              </a:r>
            </a:p>
          </p:txBody>
        </p:sp>
      </p:grpSp>
      <p:grpSp>
        <p:nvGrpSpPr>
          <p:cNvPr id="12" name="Group 11"/>
          <p:cNvGrpSpPr/>
          <p:nvPr/>
        </p:nvGrpSpPr>
        <p:grpSpPr>
          <a:xfrm>
            <a:off x="381000" y="2667000"/>
            <a:ext cx="8235788" cy="647700"/>
            <a:chOff x="-158588" y="-500031"/>
            <a:chExt cx="8235788" cy="598933"/>
          </a:xfrm>
        </p:grpSpPr>
        <p:sp>
          <p:nvSpPr>
            <p:cNvPr id="13" name="Rounded Rectangle 12"/>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4" name="Rounded Rectangle 4"/>
            <p:cNvSpPr/>
            <p:nvPr/>
          </p:nvSpPr>
          <p:spPr>
            <a:xfrm>
              <a:off x="-158588" y="-323874"/>
              <a:ext cx="8004094" cy="281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On the </a:t>
              </a:r>
              <a:r>
                <a:rPr lang="en-US" sz="2400" b="1" baseline="30000" dirty="0" smtClean="0">
                  <a:solidFill>
                    <a:schemeClr val="tx1"/>
                  </a:solidFill>
                </a:rPr>
                <a:t>Site</a:t>
              </a:r>
              <a:r>
                <a:rPr lang="en-US" sz="2400" baseline="30000" dirty="0" smtClean="0">
                  <a:solidFill>
                    <a:schemeClr val="tx1"/>
                  </a:solidFill>
                </a:rPr>
                <a:t> menu, click </a:t>
              </a:r>
              <a:r>
                <a:rPr lang="en-US" sz="2400" b="1" baseline="30000" dirty="0" smtClean="0">
                  <a:solidFill>
                    <a:schemeClr val="tx1"/>
                  </a:solidFill>
                </a:rPr>
                <a:t>New Site</a:t>
              </a:r>
              <a:r>
                <a:rPr lang="en-US" sz="2400" baseline="30000" dirty="0" smtClean="0">
                  <a:solidFill>
                    <a:schemeClr val="tx1"/>
                  </a:solidFill>
                </a:rPr>
                <a:t>. The </a:t>
              </a:r>
              <a:r>
                <a:rPr lang="en-US" sz="2400" b="1" baseline="30000" dirty="0" smtClean="0">
                  <a:solidFill>
                    <a:schemeClr val="tx1"/>
                  </a:solidFill>
                </a:rPr>
                <a:t>Site Setup</a:t>
              </a:r>
              <a:r>
                <a:rPr lang="en-US" sz="2400" baseline="30000" dirty="0" smtClean="0">
                  <a:solidFill>
                    <a:schemeClr val="tx1"/>
                  </a:solidFill>
                </a:rPr>
                <a:t> dialog box will be displayed as shown in the following figure:</a:t>
              </a:r>
            </a:p>
          </p:txBody>
        </p:sp>
      </p:grpSp>
      <p:pic>
        <p:nvPicPr>
          <p:cNvPr id="15" name="Picture 14" descr="Figure 6.1.tif"/>
          <p:cNvPicPr>
            <a:picLocks noChangeAspect="1"/>
          </p:cNvPicPr>
          <p:nvPr/>
        </p:nvPicPr>
        <p:blipFill>
          <a:blip r:embed="rId2"/>
          <a:stretch>
            <a:fillRect/>
          </a:stretch>
        </p:blipFill>
        <p:spPr>
          <a:xfrm>
            <a:off x="2438399" y="3429000"/>
            <a:ext cx="4655671" cy="3124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ox(out)">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9</a:t>
            </a:fld>
            <a:endParaRPr lang="en-US"/>
          </a:p>
        </p:txBody>
      </p:sp>
      <p:sp>
        <p:nvSpPr>
          <p:cNvPr id="3" name="Footer Placeholder 2"/>
          <p:cNvSpPr>
            <a:spLocks noGrp="1"/>
          </p:cNvSpPr>
          <p:nvPr>
            <p:ph type="ftr" sz="quarter" idx="11"/>
          </p:nvPr>
        </p:nvSpPr>
        <p:spPr/>
        <p:txBody>
          <a:bodyPr/>
          <a:lstStyle/>
          <a:p>
            <a:pPr>
              <a:defRPr/>
            </a:pPr>
            <a:r>
              <a:rPr lang="en-US" smtClean="0"/>
              <a:t>Working with Dynamic Websites / Session 6</a:t>
            </a:r>
            <a:endParaRPr lang="en-US" dirty="0"/>
          </a:p>
        </p:txBody>
      </p:sp>
      <p:sp>
        <p:nvSpPr>
          <p:cNvPr id="4" name="Title 3"/>
          <p:cNvSpPr>
            <a:spLocks noGrp="1"/>
          </p:cNvSpPr>
          <p:nvPr>
            <p:ph type="title"/>
          </p:nvPr>
        </p:nvSpPr>
        <p:spPr/>
        <p:txBody>
          <a:bodyPr/>
          <a:lstStyle/>
          <a:p>
            <a:r>
              <a:rPr lang="en-US" dirty="0" smtClean="0"/>
              <a:t>Setting Up a New Website 2-4</a:t>
            </a:r>
            <a:endParaRPr lang="en-US" dirty="0"/>
          </a:p>
        </p:txBody>
      </p:sp>
      <p:grpSp>
        <p:nvGrpSpPr>
          <p:cNvPr id="5" name="Group 4"/>
          <p:cNvGrpSpPr/>
          <p:nvPr/>
        </p:nvGrpSpPr>
        <p:grpSpPr>
          <a:xfrm>
            <a:off x="381000" y="762000"/>
            <a:ext cx="8235788" cy="609600"/>
            <a:chOff x="-158588" y="-500031"/>
            <a:chExt cx="8235788" cy="598933"/>
          </a:xfrm>
        </p:grpSpPr>
        <p:sp>
          <p:nvSpPr>
            <p:cNvPr id="6" name="Rounded Rectangle 5"/>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7" name="Rounded Rectangle 4"/>
            <p:cNvSpPr/>
            <p:nvPr/>
          </p:nvSpPr>
          <p:spPr>
            <a:xfrm>
              <a:off x="-158588" y="-257816"/>
              <a:ext cx="8004094" cy="281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In the </a:t>
              </a:r>
              <a:r>
                <a:rPr lang="en-US" sz="2400" b="1" baseline="30000" dirty="0" smtClean="0">
                  <a:solidFill>
                    <a:schemeClr val="tx1"/>
                  </a:solidFill>
                </a:rPr>
                <a:t>Site Name</a:t>
              </a:r>
              <a:r>
                <a:rPr lang="en-US" sz="2400" baseline="30000" dirty="0" smtClean="0">
                  <a:solidFill>
                    <a:schemeClr val="tx1"/>
                  </a:solidFill>
                </a:rPr>
                <a:t> text box, enter the name of the site. </a:t>
              </a:r>
            </a:p>
          </p:txBody>
        </p:sp>
      </p:grpSp>
      <p:grpSp>
        <p:nvGrpSpPr>
          <p:cNvPr id="8" name="Group 7"/>
          <p:cNvGrpSpPr/>
          <p:nvPr/>
        </p:nvGrpSpPr>
        <p:grpSpPr>
          <a:xfrm>
            <a:off x="381000" y="1447800"/>
            <a:ext cx="8235788" cy="609600"/>
            <a:chOff x="-158588" y="-500031"/>
            <a:chExt cx="8235788" cy="598933"/>
          </a:xfrm>
        </p:grpSpPr>
        <p:sp>
          <p:nvSpPr>
            <p:cNvPr id="9" name="Rounded Rectangle 8"/>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0" name="Rounded Rectangle 4"/>
            <p:cNvSpPr/>
            <p:nvPr/>
          </p:nvSpPr>
          <p:spPr>
            <a:xfrm>
              <a:off x="-158588" y="-350298"/>
              <a:ext cx="8004094" cy="281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In the </a:t>
              </a:r>
              <a:r>
                <a:rPr lang="en-US" sz="2400" b="1" baseline="30000" dirty="0" smtClean="0">
                  <a:solidFill>
                    <a:schemeClr val="tx1"/>
                  </a:solidFill>
                </a:rPr>
                <a:t>Local Site </a:t>
              </a:r>
              <a:r>
                <a:rPr lang="en-US" sz="2400" baseline="30000" dirty="0" smtClean="0">
                  <a:solidFill>
                    <a:schemeClr val="tx1"/>
                  </a:solidFill>
                </a:rPr>
                <a:t>folder, specify the name of the folder on your local disk where you store site files, templates, and library items.</a:t>
              </a:r>
            </a:p>
          </p:txBody>
        </p:sp>
      </p:grpSp>
      <p:grpSp>
        <p:nvGrpSpPr>
          <p:cNvPr id="11" name="Group 10"/>
          <p:cNvGrpSpPr/>
          <p:nvPr/>
        </p:nvGrpSpPr>
        <p:grpSpPr>
          <a:xfrm>
            <a:off x="381000" y="2133600"/>
            <a:ext cx="8235788" cy="457200"/>
            <a:chOff x="-158588" y="-500031"/>
            <a:chExt cx="8235788" cy="598933"/>
          </a:xfrm>
        </p:grpSpPr>
        <p:sp>
          <p:nvSpPr>
            <p:cNvPr id="12" name="Rounded Rectangle 11"/>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3" name="Rounded Rectangle 4"/>
            <p:cNvSpPr/>
            <p:nvPr/>
          </p:nvSpPr>
          <p:spPr>
            <a:xfrm>
              <a:off x="-158588" y="-257816"/>
              <a:ext cx="8004094" cy="281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Click the folder icon to browse to the folder.</a:t>
              </a:r>
            </a:p>
          </p:txBody>
        </p:sp>
      </p:grpSp>
      <p:grpSp>
        <p:nvGrpSpPr>
          <p:cNvPr id="14" name="Group 13"/>
          <p:cNvGrpSpPr/>
          <p:nvPr/>
        </p:nvGrpSpPr>
        <p:grpSpPr>
          <a:xfrm>
            <a:off x="381000" y="2667000"/>
            <a:ext cx="8235788" cy="609600"/>
            <a:chOff x="-158588" y="-500031"/>
            <a:chExt cx="8235788" cy="598933"/>
          </a:xfrm>
        </p:grpSpPr>
        <p:sp>
          <p:nvSpPr>
            <p:cNvPr id="15" name="Rounded Rectangle 14"/>
            <p:cNvSpPr/>
            <p:nvPr/>
          </p:nvSpPr>
          <p:spPr>
            <a:xfrm>
              <a:off x="0" y="-500031"/>
              <a:ext cx="8077200" cy="598933"/>
            </a:xfrm>
            <a:prstGeom prst="roundRect">
              <a:avLst>
                <a:gd name="adj" fmla="val 21589"/>
              </a:avLst>
            </a:prstGeom>
            <a:gradFill rotWithShape="0">
              <a:gsLst>
                <a:gs pos="0">
                  <a:schemeClr val="tx2">
                    <a:lumMod val="40000"/>
                    <a:lumOff val="60000"/>
                  </a:schemeClr>
                </a:gs>
                <a:gs pos="80000">
                  <a:schemeClr val="accent2">
                    <a:lumMod val="60000"/>
                    <a:lumOff val="40000"/>
                  </a:schemeClr>
                </a:gs>
                <a:gs pos="100000">
                  <a:srgbClr val="C00000"/>
                </a:gs>
              </a:gsLst>
              <a:lin ang="16200000" scaled="0"/>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endParaRPr lang="en-US" dirty="0">
                <a:solidFill>
                  <a:schemeClr val="tx1"/>
                </a:solidFill>
              </a:endParaRPr>
            </a:p>
          </p:txBody>
        </p:sp>
        <p:sp>
          <p:nvSpPr>
            <p:cNvPr id="16" name="Rounded Rectangle 4"/>
            <p:cNvSpPr/>
            <p:nvPr/>
          </p:nvSpPr>
          <p:spPr>
            <a:xfrm>
              <a:off x="-158588" y="-366935"/>
              <a:ext cx="8004094" cy="281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0" rIns="68580" bIns="0" numCol="1" spcCol="1270" anchor="t" anchorCtr="0">
              <a:noAutofit/>
            </a:bodyPr>
            <a:lstStyle/>
            <a:p>
              <a:pPr marL="457200" indent="-274320" algn="just">
                <a:lnSpc>
                  <a:spcPct val="100000"/>
                </a:lnSpc>
                <a:spcBef>
                  <a:spcPts val="0"/>
                </a:spcBef>
                <a:buFont typeface="Wingdings" pitchFamily="2" charset="2"/>
                <a:buChar char="Ø"/>
              </a:pPr>
              <a:r>
                <a:rPr lang="en-US" sz="2400" baseline="30000" dirty="0" smtClean="0">
                  <a:solidFill>
                    <a:schemeClr val="tx1"/>
                  </a:solidFill>
                </a:rPr>
                <a:t>To define the connection settings for the newly created server, click the </a:t>
              </a:r>
              <a:r>
                <a:rPr lang="en-US" sz="2400" b="1" baseline="30000" dirty="0" smtClean="0">
                  <a:solidFill>
                    <a:schemeClr val="tx1"/>
                  </a:solidFill>
                </a:rPr>
                <a:t>Servers</a:t>
              </a:r>
              <a:r>
                <a:rPr lang="en-US" sz="2400" baseline="30000" dirty="0" smtClean="0">
                  <a:solidFill>
                    <a:schemeClr val="tx1"/>
                  </a:solidFill>
                </a:rPr>
                <a:t> category. The </a:t>
              </a:r>
              <a:r>
                <a:rPr lang="en-US" sz="2400" b="1" baseline="30000" dirty="0" smtClean="0">
                  <a:solidFill>
                    <a:schemeClr val="tx1"/>
                  </a:solidFill>
                </a:rPr>
                <a:t>Basic</a:t>
              </a:r>
              <a:r>
                <a:rPr lang="en-US" sz="2400" baseline="30000" dirty="0" smtClean="0">
                  <a:solidFill>
                    <a:schemeClr val="tx1"/>
                  </a:solidFill>
                </a:rPr>
                <a:t> screen appears as shown in the following figure:</a:t>
              </a:r>
            </a:p>
          </p:txBody>
        </p:sp>
      </p:grpSp>
      <p:pic>
        <p:nvPicPr>
          <p:cNvPr id="17" name="Picture 16" descr="Figure 6.2.tif"/>
          <p:cNvPicPr>
            <a:picLocks noChangeAspect="1"/>
          </p:cNvPicPr>
          <p:nvPr/>
        </p:nvPicPr>
        <p:blipFill>
          <a:blip r:embed="rId2"/>
          <a:stretch>
            <a:fillRect/>
          </a:stretch>
        </p:blipFill>
        <p:spPr>
          <a:xfrm>
            <a:off x="2514600" y="3429000"/>
            <a:ext cx="3657600" cy="30236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ox(out)">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14133</TotalTime>
  <Words>7339</Words>
  <Application>Microsoft Office PowerPoint</Application>
  <PresentationFormat>On-screen Show (4:3)</PresentationFormat>
  <Paragraphs>563</Paragraphs>
  <Slides>52</Slides>
  <Notes>0</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3_Office Theme</vt:lpstr>
      <vt:lpstr>Slide 1</vt:lpstr>
      <vt:lpstr>Objectives</vt:lpstr>
      <vt:lpstr>Server Models in Dreamweaver 1-3</vt:lpstr>
      <vt:lpstr>Server Models in Dreamweaver 2-3</vt:lpstr>
      <vt:lpstr>Server Models in Dreamweaver 3-3</vt:lpstr>
      <vt:lpstr>Setting Up a Testing Server 1-2</vt:lpstr>
      <vt:lpstr>Setting Up a Testing Server 2-2</vt:lpstr>
      <vt:lpstr>Setting Up a New Website 1-4</vt:lpstr>
      <vt:lpstr>Setting Up a New Website 2-4</vt:lpstr>
      <vt:lpstr>Setting Up a New Website 3-4</vt:lpstr>
      <vt:lpstr>Setting Up a New Website 4-4</vt:lpstr>
      <vt:lpstr>Database Basic 1-3</vt:lpstr>
      <vt:lpstr>Database Basic 2-3</vt:lpstr>
      <vt:lpstr>Database Basic 3-3</vt:lpstr>
      <vt:lpstr>Setting up a DSN in Windows 1-3</vt:lpstr>
      <vt:lpstr>Setting up a DSN in Windows 2-3</vt:lpstr>
      <vt:lpstr>Setting up a DSN in Windows 3-3</vt:lpstr>
      <vt:lpstr>Connecting to Database 1-2</vt:lpstr>
      <vt:lpstr>Connecting to Database 2-2</vt:lpstr>
      <vt:lpstr>Creating Dynamic Web Pages 1-8</vt:lpstr>
      <vt:lpstr>Creating Dynamic Web Pages 2-8</vt:lpstr>
      <vt:lpstr>Creating Dynamic Web Pages 3-8</vt:lpstr>
      <vt:lpstr>Creating Dynamic Web Pages 4-8</vt:lpstr>
      <vt:lpstr>Creating Dynamic Web Pages 5-8</vt:lpstr>
      <vt:lpstr>Creating Dynamic Web Pages 6-8</vt:lpstr>
      <vt:lpstr>Creating Dynamic Web Pages 7-8</vt:lpstr>
      <vt:lpstr>Creating Dynamic Web Pages 8-8</vt:lpstr>
      <vt:lpstr>ColdFusion Developers</vt:lpstr>
      <vt:lpstr>ASP Developers</vt:lpstr>
      <vt:lpstr>PHP Developers</vt:lpstr>
      <vt:lpstr>View Live Data in Dreamweaver 1-2</vt:lpstr>
      <vt:lpstr>View Live Data in Dreamweaver 2-2</vt:lpstr>
      <vt:lpstr>Displaying XML Data in Web Pages 1-4</vt:lpstr>
      <vt:lpstr>Displaying XML Data in Web Pages 2-4</vt:lpstr>
      <vt:lpstr>Displaying XML Data in Web Pages 3-4</vt:lpstr>
      <vt:lpstr>Displaying XML Data in Web Pages 4-4</vt:lpstr>
      <vt:lpstr>Missing Character Entities</vt:lpstr>
      <vt:lpstr>Password Protection 1-6</vt:lpstr>
      <vt:lpstr>Password Protection 2-6</vt:lpstr>
      <vt:lpstr>Password Protection 3-6</vt:lpstr>
      <vt:lpstr>Password Protection 4-6</vt:lpstr>
      <vt:lpstr>Password Protection 5-6</vt:lpstr>
      <vt:lpstr>Password Protection 6-6</vt:lpstr>
      <vt:lpstr>Creating the Login Page 1-3</vt:lpstr>
      <vt:lpstr>Creating the Login Page 2-3</vt:lpstr>
      <vt:lpstr>Creating the Login Page 3-3</vt:lpstr>
      <vt:lpstr>Restricting Page Access 1-2</vt:lpstr>
      <vt:lpstr>Restricting Page Access 2-2</vt:lpstr>
      <vt:lpstr>Adobe Device Central</vt:lpstr>
      <vt:lpstr>Adobe Bridge CS5</vt:lpstr>
      <vt:lpstr>Design Multiscreen with HTML</vt:lpstr>
      <vt:lpstr>Summary</vt:lpstr>
    </vt:vector>
  </TitlesOfParts>
  <Company>Aptech Limited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XP</dc:title>
  <dc:creator>Aptech Limited</dc:creator>
  <cp:lastModifiedBy>dhrutis</cp:lastModifiedBy>
  <cp:revision>2459</cp:revision>
  <dcterms:created xsi:type="dcterms:W3CDTF">2006-08-16T00:00:00Z</dcterms:created>
  <dcterms:modified xsi:type="dcterms:W3CDTF">2012-08-30T08:50:43Z</dcterms:modified>
</cp:coreProperties>
</file>